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notesMasterIdLst>
    <p:notesMasterId r:id="rId26"/>
  </p:notesMasterIdLst>
  <p:sldIdLst>
    <p:sldId id="273" r:id="rId2"/>
    <p:sldId id="270" r:id="rId3"/>
    <p:sldId id="271" r:id="rId4"/>
    <p:sldId id="272" r:id="rId5"/>
    <p:sldId id="257" r:id="rId6"/>
    <p:sldId id="260" r:id="rId7"/>
    <p:sldId id="259" r:id="rId8"/>
    <p:sldId id="277" r:id="rId9"/>
    <p:sldId id="278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8" r:id="rId18"/>
    <p:sldId id="290" r:id="rId19"/>
    <p:sldId id="296" r:id="rId20"/>
    <p:sldId id="291" r:id="rId21"/>
    <p:sldId id="292" r:id="rId22"/>
    <p:sldId id="293" r:id="rId23"/>
    <p:sldId id="295" r:id="rId24"/>
    <p:sldId id="297" r:id="rId25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3742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858"/>
    <a:srgbClr val="F29407"/>
    <a:srgbClr val="FF9900"/>
    <a:srgbClr val="0000CC"/>
    <a:srgbClr val="FF6600"/>
    <a:srgbClr val="FFFFCC"/>
    <a:srgbClr val="000000"/>
    <a:srgbClr val="FBEDD9"/>
    <a:srgbClr val="CC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69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18" y="53"/>
      </p:cViewPr>
      <p:guideLst>
        <p:guide orient="horz" pos="2160"/>
        <p:guide pos="2857"/>
        <p:guide pos="374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-1531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2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778123418385611"/>
          <c:y val="7.749623784163355E-2"/>
          <c:w val="0.8922187658161439"/>
          <c:h val="0.71448808829783339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18000"/>
                    </a:schemeClr>
                  </a:gs>
                  <a:gs pos="50000">
                    <a:schemeClr val="accent1">
                      <a:satMod val="89000"/>
                      <a:lumMod val="91000"/>
                    </a:schemeClr>
                  </a:gs>
                  <a:gs pos="100000">
                    <a:schemeClr val="accent1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18000"/>
                    </a:schemeClr>
                  </a:gs>
                  <a:gs pos="50000">
                    <a:schemeClr val="accent2">
                      <a:satMod val="89000"/>
                      <a:lumMod val="91000"/>
                    </a:schemeClr>
                  </a:gs>
                  <a:gs pos="100000">
                    <a:schemeClr val="accent2">
                      <a:lumMod val="69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val>
            <c:numRef>
              <c:f>工作表3!$A$1:$B$1</c:f>
              <c:numCache>
                <c:formatCode>General</c:formatCode>
                <c:ptCount val="2"/>
                <c:pt idx="0">
                  <c:v>1574</c:v>
                </c:pt>
                <c:pt idx="1">
                  <c:v>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2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349" y="1"/>
            <a:ext cx="29502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7348C4-85BE-4374-B441-F8A53C6C1BC0}" type="datetimeFigureOut">
              <a:rPr lang="zh-TW" altLang="en-US" smtClean="0"/>
              <a:t>2016/12/2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198" y="4783138"/>
            <a:ext cx="5444806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4"/>
            <a:ext cx="29502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349" y="9440864"/>
            <a:ext cx="29502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7C511-08C6-4862-91E5-8FFF558D4A4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4039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C511-08C6-4862-91E5-8FFF558D4A4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23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E9764BE-9CA6-4CE2-B390-E9BC84D3EBA9}" type="slidenum">
              <a:rPr lang="en-US" altLang="zh-TW"/>
              <a:pPr eaLnBrk="1" hangingPunct="1"/>
              <a:t>3</a:t>
            </a:fld>
            <a:endParaRPr lang="en-US" altLang="zh-TW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3013"/>
            <a:ext cx="4473575" cy="3354387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zh-TW" altLang="en-US" smtClean="0"/>
              <a:t>雖然您可以在現有的版面配置上重新排列、新增和刪除版面配置區，但是，由於您要為不同的旅遊地點製作類似的熱帶假期行程投影片，因此，建立自訂的版面配置將可以為您節省不少時間。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81254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A2AF5C7-6F44-4809-97BA-AE39CCFBC802}" type="slidenum">
              <a:rPr lang="en-US" altLang="zh-TW"/>
              <a:pPr eaLnBrk="1" hangingPunct="1"/>
              <a:t>4</a:t>
            </a:fld>
            <a:endParaRPr lang="en-US" altLang="zh-TW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1243013"/>
            <a:ext cx="4473575" cy="33543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95460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509372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218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8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753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673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51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2277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002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0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標題，物件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4313" y="73025"/>
            <a:ext cx="8229600" cy="609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50838" y="914400"/>
            <a:ext cx="4138612" cy="5029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641850" y="914400"/>
            <a:ext cx="4140200" cy="50292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探索自訂版面配置的強大功能</a:t>
            </a:r>
            <a:endParaRPr lang="en-US" altLang="zh-TW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582B7-A37F-4315-BE31-86934D7334C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35148169"/>
      </p:ext>
    </p:extLst>
  </p:cSld>
  <p:clrMapOvr>
    <a:masterClrMapping/>
  </p:clrMapOvr>
  <p:transition spd="med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234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00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019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2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1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722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34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87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0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wmf"/><Relationship Id="rId9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2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2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10" Type="http://schemas.openxmlformats.org/officeDocument/2006/relationships/image" Target="../media/image2.jpg"/><Relationship Id="rId4" Type="http://schemas.openxmlformats.org/officeDocument/2006/relationships/image" Target="../media/image59.jp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2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microsoft.com/office/2007/relationships/hdphoto" Target="../media/hdphoto1.wdp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ciwu.org.tw/index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000" y="5950380"/>
            <a:ext cx="9144000" cy="4001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中華民國  </a:t>
            </a:r>
            <a:r>
              <a:rPr lang="en-US" altLang="zh-TW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105</a:t>
            </a:r>
            <a:r>
              <a:rPr lang="zh-TW" altLang="en-US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年  </a:t>
            </a:r>
            <a:r>
              <a:rPr lang="en-US" altLang="zh-TW" sz="2000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11</a:t>
            </a:r>
            <a:r>
              <a:rPr lang="zh-TW" altLang="en-US" sz="2000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</a:t>
            </a:r>
            <a:r>
              <a:rPr lang="zh-TW" altLang="en-US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月  </a:t>
            </a:r>
            <a:r>
              <a:rPr lang="en-US" altLang="zh-TW" sz="2000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16</a:t>
            </a:r>
            <a:r>
              <a:rPr lang="zh-TW" altLang="en-US" sz="2000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</a:t>
            </a:r>
            <a:r>
              <a:rPr lang="zh-TW" altLang="en-US" sz="20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日</a:t>
            </a:r>
            <a:endParaRPr lang="en-US" altLang="zh-TW" sz="20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8626" y="54526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50000"/>
              <a:buFont typeface="Wingdings 2" panose="05020102010507070707" pitchFamily="18" charset="2"/>
              <a:buChar char=""/>
              <a:defRPr sz="32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50000"/>
              <a:buFont typeface="Wingdings 2" panose="05020102010507070707" pitchFamily="18" charset="2"/>
              <a:buChar char="³"/>
              <a:defRPr sz="28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lr>
                <a:srgbClr val="7B9B57"/>
              </a:buClr>
              <a:buSzPct val="60000"/>
              <a:buFont typeface="Wingdings 2" panose="05020102010507070707" pitchFamily="18" charset="2"/>
              <a:buChar char="®"/>
              <a:defRPr sz="24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lr>
                <a:srgbClr val="8B7396"/>
              </a:buClr>
              <a:buSzPct val="45000"/>
              <a:buFont typeface="Wingdings 2" panose="05020102010507070707" pitchFamily="18" charset="2"/>
              <a:buChar char="¯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9A53"/>
              </a:buClr>
              <a:buFont typeface="Wingdings 2" panose="05020102010507070707" pitchFamily="18" charset="2"/>
              <a:buChar char=""/>
              <a:defRPr sz="2000">
                <a:solidFill>
                  <a:schemeClr val="tx1"/>
                </a:solidFill>
                <a:latin typeface="Cambria" panose="02040503050406030204" pitchFamily="18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台灣世曦工程顧問股份有限公司</a:t>
            </a:r>
            <a:endParaRPr lang="en-US" altLang="zh-TW" sz="36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36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企 業 工 會</a:t>
            </a:r>
          </a:p>
        </p:txBody>
      </p:sp>
      <p:sp>
        <p:nvSpPr>
          <p:cNvPr id="6" name="矩形 5"/>
          <p:cNvSpPr/>
          <p:nvPr/>
        </p:nvSpPr>
        <p:spPr>
          <a:xfrm>
            <a:off x="-14564" y="2567343"/>
            <a:ext cx="9144000" cy="175432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組織簡介</a:t>
            </a:r>
            <a:endParaRPr lang="en-US" altLang="zh-TW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與</a:t>
            </a:r>
            <a:endParaRPr lang="en-US" altLang="zh-TW" sz="3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待解決勞資議題說明</a:t>
            </a:r>
            <a:endParaRPr lang="en-US" altLang="zh-TW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74920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30386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715865" y="1798265"/>
            <a:ext cx="45191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 dirty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中華顧問轉投資</a:t>
            </a:r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設立台</a:t>
            </a:r>
            <a:r>
              <a:rPr lang="zh-TW" altLang="en-US" sz="2600" b="1" dirty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灣</a:t>
            </a:r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世曦</a:t>
            </a:r>
            <a:endParaRPr lang="zh-TW" altLang="en-US" sz="2600" b="1" dirty="0">
              <a:solidFill>
                <a:srgbClr val="0000CC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723846" y="1384589"/>
            <a:ext cx="41857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 dirty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工程技術顧問公司管理條例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862461" y="1435107"/>
            <a:ext cx="799709" cy="796989"/>
            <a:chOff x="3570288" y="1967857"/>
            <a:chExt cx="1100138" cy="1198563"/>
          </a:xfrm>
        </p:grpSpPr>
        <p:sp>
          <p:nvSpPr>
            <p:cNvPr id="15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16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17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18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19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862461" y="2197246"/>
            <a:ext cx="799709" cy="796989"/>
            <a:chOff x="3570288" y="1967857"/>
            <a:chExt cx="1100138" cy="1198563"/>
          </a:xfrm>
        </p:grpSpPr>
        <p:sp>
          <p:nvSpPr>
            <p:cNvPr id="51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2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3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4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5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862461" y="2985792"/>
            <a:ext cx="799709" cy="796989"/>
            <a:chOff x="3570288" y="1967857"/>
            <a:chExt cx="1100138" cy="1198563"/>
          </a:xfrm>
        </p:grpSpPr>
        <p:sp>
          <p:nvSpPr>
            <p:cNvPr id="57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8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59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0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1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grpSp>
        <p:nvGrpSpPr>
          <p:cNvPr id="62" name="群組 61"/>
          <p:cNvGrpSpPr/>
          <p:nvPr/>
        </p:nvGrpSpPr>
        <p:grpSpPr>
          <a:xfrm>
            <a:off x="861705" y="3772649"/>
            <a:ext cx="799709" cy="796989"/>
            <a:chOff x="3570288" y="1967857"/>
            <a:chExt cx="1100138" cy="1198563"/>
          </a:xfrm>
        </p:grpSpPr>
        <p:sp>
          <p:nvSpPr>
            <p:cNvPr id="63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5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6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grpSp>
        <p:nvGrpSpPr>
          <p:cNvPr id="68" name="群組 67"/>
          <p:cNvGrpSpPr/>
          <p:nvPr/>
        </p:nvGrpSpPr>
        <p:grpSpPr>
          <a:xfrm>
            <a:off x="861705" y="4575295"/>
            <a:ext cx="799709" cy="796989"/>
            <a:chOff x="3570288" y="1967857"/>
            <a:chExt cx="1100138" cy="1198563"/>
          </a:xfrm>
        </p:grpSpPr>
        <p:sp>
          <p:nvSpPr>
            <p:cNvPr id="69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0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1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2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3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880469" y="5364889"/>
            <a:ext cx="799709" cy="796989"/>
            <a:chOff x="3570288" y="1967857"/>
            <a:chExt cx="1100138" cy="1198563"/>
          </a:xfrm>
        </p:grpSpPr>
        <p:sp>
          <p:nvSpPr>
            <p:cNvPr id="75" name="Oval 40"/>
            <p:cNvSpPr>
              <a:spLocks noChangeArrowheads="1"/>
            </p:cNvSpPr>
            <p:nvPr/>
          </p:nvSpPr>
          <p:spPr bwMode="gray">
            <a:xfrm>
              <a:off x="3570288" y="2602857"/>
              <a:ext cx="914400" cy="563563"/>
            </a:xfrm>
            <a:prstGeom prst="ellipse">
              <a:avLst/>
            </a:prstGeom>
            <a:solidFill>
              <a:srgbClr val="0F2145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6" name="Oval 41"/>
            <p:cNvSpPr>
              <a:spLocks noChangeArrowheads="1"/>
            </p:cNvSpPr>
            <p:nvPr/>
          </p:nvSpPr>
          <p:spPr bwMode="gray">
            <a:xfrm>
              <a:off x="3646488" y="1967857"/>
              <a:ext cx="1023938" cy="10826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7" name="Oval 42"/>
            <p:cNvSpPr>
              <a:spLocks noChangeArrowheads="1"/>
            </p:cNvSpPr>
            <p:nvPr/>
          </p:nvSpPr>
          <p:spPr bwMode="gray">
            <a:xfrm>
              <a:off x="3659188" y="1974207"/>
              <a:ext cx="1000125" cy="105727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8" name="Oval 43"/>
            <p:cNvSpPr>
              <a:spLocks noChangeArrowheads="1"/>
            </p:cNvSpPr>
            <p:nvPr/>
          </p:nvSpPr>
          <p:spPr bwMode="gray">
            <a:xfrm>
              <a:off x="3678238" y="1988495"/>
              <a:ext cx="950913" cy="987425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79" name="Oval 44"/>
            <p:cNvSpPr>
              <a:spLocks noChangeArrowheads="1"/>
            </p:cNvSpPr>
            <p:nvPr/>
          </p:nvSpPr>
          <p:spPr bwMode="gray">
            <a:xfrm>
              <a:off x="3724275" y="2023420"/>
              <a:ext cx="847725" cy="80168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zh-TW" altLang="en-US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sp>
        <p:nvSpPr>
          <p:cNvPr id="82" name="文字方塊 81"/>
          <p:cNvSpPr txBox="1"/>
          <p:nvPr/>
        </p:nvSpPr>
        <p:spPr>
          <a:xfrm>
            <a:off x="903063" y="1603211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2007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715865" y="2372828"/>
            <a:ext cx="640111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簽署三方協議書</a:t>
            </a:r>
            <a:r>
              <a:rPr lang="en-US" altLang="zh-TW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(</a:t>
            </a:r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舊制退休金中華顧問給付</a:t>
            </a:r>
            <a:r>
              <a:rPr lang="en-US" altLang="zh-TW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)</a:t>
            </a:r>
            <a:endParaRPr lang="zh-TW" altLang="en-US" sz="2600" b="1" dirty="0">
              <a:solidFill>
                <a:srgbClr val="0000CC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87" name="文字方塊 86"/>
          <p:cNvSpPr txBox="1"/>
          <p:nvPr/>
        </p:nvSpPr>
        <p:spPr>
          <a:xfrm>
            <a:off x="903063" y="2324733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2007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85" name="直線接點 84"/>
          <p:cNvCxnSpPr/>
          <p:nvPr/>
        </p:nvCxnSpPr>
        <p:spPr>
          <a:xfrm>
            <a:off x="1762885" y="2225813"/>
            <a:ext cx="7432871" cy="17065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直線接點 87"/>
          <p:cNvCxnSpPr/>
          <p:nvPr/>
        </p:nvCxnSpPr>
        <p:spPr>
          <a:xfrm>
            <a:off x="1755499" y="2954160"/>
            <a:ext cx="7388501" cy="13330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文字方塊 88"/>
          <p:cNvSpPr txBox="1"/>
          <p:nvPr/>
        </p:nvSpPr>
        <p:spPr>
          <a:xfrm>
            <a:off x="1049059" y="2585783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16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3</a:t>
            </a:r>
            <a:r>
              <a:rPr lang="zh-TW" altLang="en-US" sz="1600" dirty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月</a:t>
            </a:r>
            <a:endParaRPr lang="zh-TW" altLang="en-US" sz="16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1715865" y="3100378"/>
            <a:ext cx="74281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中華顧問決議退休金薪資計算</a:t>
            </a:r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鎖定</a:t>
            </a:r>
            <a:r>
              <a:rPr lang="en-US" altLang="zh-TW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103</a:t>
            </a:r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年</a:t>
            </a:r>
            <a:r>
              <a:rPr lang="en-US" altLang="zh-TW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12</a:t>
            </a:r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月</a:t>
            </a:r>
            <a:r>
              <a:rPr lang="en-US" altLang="zh-TW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31</a:t>
            </a:r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日</a:t>
            </a:r>
          </a:p>
        </p:txBody>
      </p:sp>
      <p:sp>
        <p:nvSpPr>
          <p:cNvPr id="92" name="文字方塊 91"/>
          <p:cNvSpPr txBox="1"/>
          <p:nvPr/>
        </p:nvSpPr>
        <p:spPr>
          <a:xfrm>
            <a:off x="920819" y="3134719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2014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93" name="直線接點 92"/>
          <p:cNvCxnSpPr/>
          <p:nvPr/>
        </p:nvCxnSpPr>
        <p:spPr>
          <a:xfrm>
            <a:off x="1773272" y="3697697"/>
            <a:ext cx="7362102" cy="37541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矩形 93"/>
          <p:cNvSpPr/>
          <p:nvPr/>
        </p:nvSpPr>
        <p:spPr>
          <a:xfrm>
            <a:off x="1715866" y="3763315"/>
            <a:ext cx="74281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本會函中華顧問、世曦、交通部表達異議並召開會員代表大會請李董事長說明及討論因應</a:t>
            </a:r>
            <a:endParaRPr lang="zh-TW" altLang="en-US" sz="2600" b="1" dirty="0">
              <a:solidFill>
                <a:srgbClr val="0000CC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95" name="文字方塊 94"/>
          <p:cNvSpPr txBox="1"/>
          <p:nvPr/>
        </p:nvSpPr>
        <p:spPr>
          <a:xfrm>
            <a:off x="920063" y="3890920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</a:t>
            </a:r>
            <a:r>
              <a:rPr lang="en-US" altLang="zh-TW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14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96" name="直線接點 95"/>
          <p:cNvCxnSpPr/>
          <p:nvPr/>
        </p:nvCxnSpPr>
        <p:spPr>
          <a:xfrm>
            <a:off x="1765150" y="4639606"/>
            <a:ext cx="7378850" cy="1410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7" name="文字方塊 96"/>
          <p:cNvSpPr txBox="1"/>
          <p:nvPr/>
        </p:nvSpPr>
        <p:spPr>
          <a:xfrm>
            <a:off x="997007" y="4151970"/>
            <a:ext cx="595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11</a:t>
            </a:r>
            <a:r>
              <a:rPr lang="zh-TW" altLang="en-US" sz="16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月</a:t>
            </a:r>
            <a:endParaRPr lang="zh-TW" altLang="en-US" sz="16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1715865" y="4762571"/>
            <a:ext cx="75316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立法院決議世曦年終及績效獎金標準比照國營事業</a:t>
            </a:r>
            <a:endParaRPr lang="zh-TW" altLang="en-US" sz="2600" b="1" dirty="0">
              <a:solidFill>
                <a:srgbClr val="C0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99" name="文字方塊 98"/>
          <p:cNvSpPr txBox="1"/>
          <p:nvPr/>
        </p:nvSpPr>
        <p:spPr>
          <a:xfrm>
            <a:off x="920063" y="4669177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</a:t>
            </a:r>
            <a:r>
              <a:rPr lang="en-US" altLang="zh-TW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14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100" name="直線接點 99"/>
          <p:cNvCxnSpPr/>
          <p:nvPr/>
        </p:nvCxnSpPr>
        <p:spPr>
          <a:xfrm flipV="1">
            <a:off x="1781898" y="5339753"/>
            <a:ext cx="7284464" cy="6187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文字方塊 100"/>
          <p:cNvSpPr txBox="1"/>
          <p:nvPr/>
        </p:nvSpPr>
        <p:spPr>
          <a:xfrm>
            <a:off x="997007" y="4939105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TW" sz="16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12</a:t>
            </a:r>
            <a:r>
              <a:rPr lang="zh-TW" altLang="en-US" sz="16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月</a:t>
            </a:r>
            <a:endParaRPr lang="zh-TW" altLang="en-US" sz="16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4" name="文字方塊 103"/>
          <p:cNvSpPr txBox="1"/>
          <p:nvPr/>
        </p:nvSpPr>
        <p:spPr>
          <a:xfrm>
            <a:off x="938827" y="5438319"/>
            <a:ext cx="7489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en-US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</a:t>
            </a:r>
            <a:r>
              <a:rPr lang="en-US" altLang="zh-TW" sz="2200" b="1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15</a:t>
            </a:r>
            <a:endParaRPr lang="zh-TW" altLang="en-US" sz="22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5" name="文字方塊 104"/>
          <p:cNvSpPr txBox="1"/>
          <p:nvPr/>
        </p:nvSpPr>
        <p:spPr>
          <a:xfrm>
            <a:off x="1067067" y="571712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TW" sz="16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3</a:t>
            </a:r>
            <a:r>
              <a:rPr lang="zh-TW" altLang="en-US" sz="16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月</a:t>
            </a:r>
            <a:endParaRPr lang="zh-TW" altLang="en-US" sz="1600" b="1" dirty="0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1761072" y="5467176"/>
            <a:ext cx="738292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 smtClean="0">
                <a:solidFill>
                  <a:srgbClr val="0000CC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本會函中華顧問要求儘速解決舊制退休金問題</a:t>
            </a:r>
            <a:endParaRPr lang="zh-TW" altLang="en-US" sz="2600" b="1" dirty="0">
              <a:solidFill>
                <a:srgbClr val="0000CC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cxnSp>
        <p:nvCxnSpPr>
          <p:cNvPr id="107" name="直線接點 106"/>
          <p:cNvCxnSpPr/>
          <p:nvPr/>
        </p:nvCxnSpPr>
        <p:spPr>
          <a:xfrm>
            <a:off x="1763134" y="6019154"/>
            <a:ext cx="7406744" cy="10710"/>
          </a:xfrm>
          <a:prstGeom prst="line">
            <a:avLst/>
          </a:prstGeom>
          <a:ln w="25400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向下箭號 79"/>
          <p:cNvSpPr/>
          <p:nvPr/>
        </p:nvSpPr>
        <p:spPr>
          <a:xfrm>
            <a:off x="474430" y="1420425"/>
            <a:ext cx="1630019" cy="4900474"/>
          </a:xfrm>
          <a:prstGeom prst="downArrow">
            <a:avLst/>
          </a:prstGeom>
          <a:solidFill>
            <a:schemeClr val="accent1">
              <a:lumMod val="60000"/>
              <a:lumOff val="40000"/>
              <a:alpha val="35000"/>
            </a:schemeClr>
          </a:solidFill>
          <a:ln>
            <a:noFill/>
            <a:prstDash val="sysDash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594802"/>
            <a:ext cx="9144000" cy="514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台灣世曦舊制退休金</a:t>
            </a:r>
            <a:r>
              <a:rPr lang="zh-TW" alt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與</a:t>
            </a:r>
            <a:r>
              <a:rPr lang="zh-TW" altLang="en-US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薪資結構議題</a:t>
            </a:r>
            <a:endParaRPr lang="zh-TW" alt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pic>
        <p:nvPicPr>
          <p:cNvPr id="83" name="圖片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3885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2" grpId="0"/>
      <p:bldP spid="86" grpId="0"/>
      <p:bldP spid="87" grpId="0"/>
      <p:bldP spid="89" grpId="0"/>
      <p:bldP spid="91" grpId="0"/>
      <p:bldP spid="92" grpId="0"/>
      <p:bldP spid="94" grpId="0"/>
      <p:bldP spid="95" grpId="0"/>
      <p:bldP spid="97" grpId="0"/>
      <p:bldP spid="98" grpId="0"/>
      <p:bldP spid="99" grpId="0"/>
      <p:bldP spid="101" grpId="0"/>
      <p:bldP spid="104" grpId="0"/>
      <p:bldP spid="105" grpId="0"/>
      <p:bldP spid="10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" y="966157"/>
            <a:ext cx="9144000" cy="50836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TW" altLang="en-US" sz="3600" kern="1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865128" y="3691969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3600">
                <a:solidFill>
                  <a:srgbClr val="C0000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r>
              <a:rPr lang="zh-TW" altLang="en-US" sz="3200" dirty="0">
                <a:latin typeface="華康勘亭流" panose="03000809000000000000" pitchFamily="65" charset="-120"/>
                <a:ea typeface="華康勘亭流" panose="03000809000000000000" pitchFamily="65" charset="-120"/>
              </a:rPr>
              <a:t>立法院決議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910394" y="2565779"/>
            <a:ext cx="7120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為</a:t>
            </a:r>
            <a:r>
              <a:rPr lang="zh-TW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管控退休金支付風險</a:t>
            </a:r>
            <a:r>
              <a:rPr lang="zh-TW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，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台灣</a:t>
            </a:r>
            <a:r>
              <a:rPr lang="zh-TW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世曦員工</a:t>
            </a:r>
            <a:r>
              <a:rPr lang="zh-TW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舊制退休金之薪資計算</a:t>
            </a:r>
            <a:r>
              <a:rPr lang="zh-TW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鎖定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為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103</a:t>
            </a:r>
            <a:r>
              <a:rPr lang="zh-TW" altLang="zh-TW" sz="2400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en-US" altLang="zh-TW" sz="24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12</a:t>
            </a:r>
            <a:r>
              <a:rPr lang="zh-TW" altLang="zh-TW" sz="24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月</a:t>
            </a:r>
            <a:r>
              <a:rPr lang="en-US" altLang="zh-TW" sz="2400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31</a:t>
            </a:r>
            <a:r>
              <a:rPr lang="zh-TW" altLang="zh-TW" sz="2400" u="sng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日</a:t>
            </a:r>
            <a:endParaRPr lang="zh-TW" altLang="en-US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8" name="內容版面配置區 2"/>
          <p:cNvSpPr txBox="1">
            <a:spLocks/>
          </p:cNvSpPr>
          <p:nvPr/>
        </p:nvSpPr>
        <p:spPr>
          <a:xfrm>
            <a:off x="2960796" y="3834778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sz="280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r>
              <a:rPr lang="en-US" altLang="zh-TW" sz="1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(</a:t>
            </a:r>
            <a:r>
              <a:rPr lang="zh-TW" altLang="en-US" sz="1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第</a:t>
            </a:r>
            <a:r>
              <a:rPr lang="en-US" altLang="zh-TW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8</a:t>
            </a:r>
            <a:r>
              <a:rPr lang="zh-TW" altLang="en-US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屆第</a:t>
            </a:r>
            <a:r>
              <a:rPr lang="en-US" altLang="zh-TW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6</a:t>
            </a:r>
            <a:r>
              <a:rPr lang="zh-TW" altLang="en-US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會期交通委員會第</a:t>
            </a:r>
            <a:r>
              <a:rPr lang="en-US" altLang="zh-TW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12</a:t>
            </a:r>
            <a:r>
              <a:rPr lang="zh-TW" altLang="en-US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次全體委員會議 </a:t>
            </a:r>
            <a:r>
              <a:rPr lang="en-US" altLang="zh-TW" sz="1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103.12.24)</a:t>
            </a:r>
            <a:endParaRPr lang="zh-TW" altLang="en-US" sz="18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21003" y="1809020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中華顧問工程司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董事會決議</a:t>
            </a:r>
            <a:endParaRPr lang="zh-TW" altLang="en-US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899948" y="4418210"/>
            <a:ext cx="7949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>
                <a:latin typeface="Arial Black" panose="020B0A04020102020204" pitchFamily="34" charset="0"/>
                <a:ea typeface="華康中圓體(P)" panose="020F0500000000000000" pitchFamily="34" charset="-120"/>
              </a:defRPr>
            </a:lvl1pPr>
          </a:lstStyle>
          <a:p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台灣世曦為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中華顧問工程司</a:t>
            </a:r>
            <a:r>
              <a:rPr lang="en-US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100%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轉投資之事業，其性質與國營事業類似，年終及績效獎金標準不應與國營事業差異過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大，要求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檢討訂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定台灣世曦績效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獎金分配後向立法院交通委員會報告</a:t>
            </a:r>
            <a:r>
              <a:rPr lang="en-US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…</a:t>
            </a:r>
            <a:endParaRPr lang="zh-TW" altLang="en-US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21" name="直線接點 20"/>
          <p:cNvCxnSpPr/>
          <p:nvPr/>
        </p:nvCxnSpPr>
        <p:spPr>
          <a:xfrm flipV="1">
            <a:off x="997878" y="2436246"/>
            <a:ext cx="8120244" cy="11928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970774" y="4285370"/>
            <a:ext cx="8190478" cy="19207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0" y="73416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kern="10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讓台灣世</a:t>
            </a:r>
            <a:r>
              <a:rPr lang="zh-TW" altLang="en-US" sz="3200" kern="1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曦經營陷入困境的兩項決議</a:t>
            </a:r>
          </a:p>
        </p:txBody>
      </p:sp>
      <p:sp>
        <p:nvSpPr>
          <p:cNvPr id="2" name="矩形 1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364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5818" y="962418"/>
            <a:ext cx="41296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1.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獎金縮水、薪資凍漲</a:t>
            </a:r>
            <a:endParaRPr lang="zh-TW" altLang="en-US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999369" y="1604167"/>
            <a:ext cx="8144631" cy="26225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內容版面配置區 2"/>
          <p:cNvSpPr txBox="1">
            <a:spLocks/>
          </p:cNvSpPr>
          <p:nvPr/>
        </p:nvSpPr>
        <p:spPr>
          <a:xfrm>
            <a:off x="439946" y="4076089"/>
            <a:ext cx="8704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中華顧問為管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控台灣世曦舊制退休金支付風險，</a:t>
            </a:r>
            <a:endParaRPr lang="en-US" altLang="zh-TW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勢必</a:t>
            </a:r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抑制員工薪資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成長</a:t>
            </a:r>
            <a:endParaRPr lang="en-US" altLang="zh-TW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3528203" y="2142020"/>
            <a:ext cx="55112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立法院決議已成事實</a:t>
            </a:r>
            <a:endParaRPr lang="en-US" altLang="zh-TW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r>
              <a:rPr lang="en-US" altLang="zh-TW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104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以後 </a:t>
            </a:r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sym typeface="Wingdings" panose="05000000000000000000" pitchFamily="2" charset="2"/>
              </a:rPr>
              <a:t> </a:t>
            </a:r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年終 </a:t>
            </a:r>
            <a:r>
              <a:rPr lang="en-US" altLang="zh-TW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+ </a:t>
            </a:r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績效獎金</a:t>
            </a:r>
            <a:endParaRPr lang="en-US" altLang="zh-TW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不大於 </a:t>
            </a:r>
            <a:r>
              <a:rPr lang="en-US" altLang="zh-TW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4.4 </a:t>
            </a:r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個月</a:t>
            </a:r>
            <a:endParaRPr lang="en-US" altLang="zh-TW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1" name="內容版面配置區 2"/>
          <p:cNvSpPr txBox="1">
            <a:spLocks/>
          </p:cNvSpPr>
          <p:nvPr/>
        </p:nvSpPr>
        <p:spPr>
          <a:xfrm>
            <a:off x="1544128" y="5888277"/>
            <a:ext cx="7599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初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估世曦員工薪資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成長</a:t>
            </a:r>
            <a:r>
              <a:rPr lang="en-US" altLang="zh-TW" sz="24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2,500</a:t>
            </a:r>
            <a:r>
              <a:rPr lang="zh-TW" altLang="en-US" sz="24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元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，</a:t>
            </a:r>
            <a:endParaRPr lang="en-US" altLang="zh-TW" sz="24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             中華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顧問支付舊制退休金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增加</a:t>
            </a:r>
            <a:r>
              <a:rPr lang="en-US" altLang="zh-TW" sz="24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</a:t>
            </a:r>
            <a:r>
              <a:rPr lang="zh-TW" altLang="en-US" sz="2400" dirty="0" smtClean="0">
                <a:solidFill>
                  <a:srgbClr val="FF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億</a:t>
            </a:r>
            <a:endParaRPr lang="en-US" altLang="zh-TW" sz="2400" dirty="0">
              <a:solidFill>
                <a:srgbClr val="FF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graphicFrame>
        <p:nvGraphicFramePr>
          <p:cNvPr id="12" name="物件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50146"/>
              </p:ext>
            </p:extLst>
          </p:nvPr>
        </p:nvGraphicFramePr>
        <p:xfrm>
          <a:off x="6606316" y="3157268"/>
          <a:ext cx="2286830" cy="1110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多媒體項目" r:id="rId3" imgW="5432425" imgH="2752725" progId="MS_ClipArt_Gallery.2">
                  <p:embed/>
                </p:oleObj>
              </mc:Choice>
              <mc:Fallback>
                <p:oleObj name="多媒體項目" r:id="rId3" imgW="5432425" imgH="275272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6316" y="3157268"/>
                        <a:ext cx="2286830" cy="1110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3243534" y="3950899"/>
            <a:ext cx="4837912" cy="78438"/>
            <a:chOff x="2446638" y="3674534"/>
            <a:chExt cx="3138616" cy="164018"/>
          </a:xfrm>
        </p:grpSpPr>
        <p:sp>
          <p:nvSpPr>
            <p:cNvPr id="18" name="矩形 17"/>
            <p:cNvSpPr/>
            <p:nvPr/>
          </p:nvSpPr>
          <p:spPr>
            <a:xfrm>
              <a:off x="2446638" y="3674534"/>
              <a:ext cx="3138616" cy="86497"/>
            </a:xfrm>
            <a:prstGeom prst="rect">
              <a:avLst/>
            </a:prstGeom>
            <a:solidFill>
              <a:srgbClr val="FFA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446638" y="3752055"/>
              <a:ext cx="3138616" cy="86497"/>
            </a:xfrm>
            <a:prstGeom prst="rect">
              <a:avLst/>
            </a:prstGeom>
            <a:solidFill>
              <a:srgbClr val="603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華康勘亭流" panose="03000809000000000000" pitchFamily="65" charset="-120"/>
                <a:ea typeface="華康勘亭流" panose="03000809000000000000" pitchFamily="65" charset="-120"/>
              </a:endParaRPr>
            </a:p>
          </p:txBody>
        </p:sp>
      </p:grpSp>
      <p:pic>
        <p:nvPicPr>
          <p:cNvPr id="21" name="Picture 55" descr="j0283209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630" y="4629526"/>
            <a:ext cx="1439912" cy="140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矩形 25"/>
          <p:cNvSpPr/>
          <p:nvPr/>
        </p:nvSpPr>
        <p:spPr>
          <a:xfrm>
            <a:off x="957535" y="465833"/>
            <a:ext cx="2449904" cy="43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具體影響</a:t>
            </a:r>
            <a:endParaRPr lang="zh-TW" altLang="en-US" sz="36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021" y="4615136"/>
            <a:ext cx="953958" cy="1389388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71" y="3089291"/>
            <a:ext cx="914398" cy="51892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152" y="1916790"/>
            <a:ext cx="2274139" cy="1933018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432848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90328" y="1109060"/>
            <a:ext cx="4482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2.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我薪資</a:t>
            </a:r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為什麼這麼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低 </a:t>
            </a:r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</a:t>
            </a:r>
            <a:endParaRPr lang="zh-TW" altLang="en-US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042499" y="1750809"/>
            <a:ext cx="8101501" cy="8980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內容版面配置區 2"/>
          <p:cNvSpPr txBox="1">
            <a:spLocks/>
          </p:cNvSpPr>
          <p:nvPr/>
        </p:nvSpPr>
        <p:spPr>
          <a:xfrm>
            <a:off x="3364292" y="2362020"/>
            <a:ext cx="5779707" cy="60547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pPr algn="r"/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1996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～</a:t>
            </a:r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2004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en-US" altLang="zh-TW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9</a:t>
            </a:r>
            <a:r>
              <a:rPr lang="zh-TW" altLang="en-US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年間</a:t>
            </a:r>
            <a:r>
              <a:rPr lang="en-US" altLang="zh-TW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6</a:t>
            </a:r>
            <a:r>
              <a:rPr lang="zh-TW" altLang="en-US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zh-TW" altLang="en-US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未調薪</a:t>
            </a:r>
            <a:endParaRPr lang="en-US" altLang="zh-TW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27" name="內容版面配置區 2"/>
          <p:cNvSpPr txBox="1">
            <a:spLocks/>
          </p:cNvSpPr>
          <p:nvPr/>
        </p:nvSpPr>
        <p:spPr>
          <a:xfrm>
            <a:off x="3376045" y="2903191"/>
            <a:ext cx="537114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pPr algn="r"/>
            <a:r>
              <a:rPr lang="zh-TW" altLang="en-US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起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薪低、基層工程師</a:t>
            </a:r>
            <a:r>
              <a:rPr lang="zh-TW" altLang="en-US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薪級低</a:t>
            </a:r>
            <a:endParaRPr lang="en-US" altLang="zh-TW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28" name="Picture 2" descr="D:\工會-1\退休金案\勞退金懶人包\參考圖\未命名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47" y="4741807"/>
            <a:ext cx="1435587" cy="143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47" y="5019306"/>
            <a:ext cx="1232155" cy="111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D:\工會-1\退休金案\勞退金懶人包\參考圖\images9FBEBWM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27" y="5346514"/>
            <a:ext cx="610358" cy="61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6202392" y="6118517"/>
            <a:ext cx="1682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危險平衡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1439865" y="6104325"/>
            <a:ext cx="164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年終獎金</a:t>
            </a:r>
            <a:endParaRPr lang="zh-TW" altLang="en-US" sz="24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3580132" y="6104328"/>
            <a:ext cx="1648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績效獎金</a:t>
            </a:r>
            <a:endParaRPr lang="zh-TW" altLang="en-US" sz="24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4102" name="Picture 6" descr="D:\工會-1\退休金案\勞退金懶人包\參考圖\imagesFPT0PHF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26" y="5426015"/>
            <a:ext cx="550415" cy="5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28"/>
          <p:cNvSpPr/>
          <p:nvPr/>
        </p:nvSpPr>
        <p:spPr>
          <a:xfrm>
            <a:off x="1173200" y="569345"/>
            <a:ext cx="2449904" cy="431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具體影響</a:t>
            </a:r>
            <a:endParaRPr lang="zh-TW" altLang="en-US" sz="36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pic>
        <p:nvPicPr>
          <p:cNvPr id="38" name="圖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94" y="1984078"/>
            <a:ext cx="3059272" cy="30076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287" y="4442604"/>
            <a:ext cx="1683477" cy="1700482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6400800" y="5348377"/>
            <a:ext cx="500332" cy="50894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/>
          <p:cNvSpPr/>
          <p:nvPr/>
        </p:nvSpPr>
        <p:spPr>
          <a:xfrm>
            <a:off x="7286449" y="5555410"/>
            <a:ext cx="313422" cy="32492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16309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4" grpId="0"/>
      <p:bldP spid="35" grpId="0"/>
      <p:bldP spid="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工會-1\退休金案\勞退金懶人包\參考圖\未命名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5" y="3940475"/>
            <a:ext cx="1716910" cy="171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6"/>
          <p:cNvSpPr>
            <a:spLocks noChangeArrowheads="1" noChangeShapeType="1" noTextEdit="1"/>
          </p:cNvSpPr>
          <p:nvPr/>
        </p:nvSpPr>
        <p:spPr bwMode="auto">
          <a:xfrm>
            <a:off x="1437247" y="235323"/>
            <a:ext cx="2033011" cy="39413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TW" altLang="en-US" sz="3600" kern="10" dirty="0" smtClean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華康POP1體W9"/>
              <a:ea typeface="華康POP1體W9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54222" y="1152190"/>
            <a:ext cx="49760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3.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人才出走，影響公司營運</a:t>
            </a:r>
            <a:endParaRPr lang="zh-TW" altLang="en-US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1223642" y="1793939"/>
            <a:ext cx="7920358" cy="355"/>
          </a:xfrm>
          <a:prstGeom prst="line">
            <a:avLst/>
          </a:prstGeom>
          <a:ln w="63500" cap="rnd">
            <a:gradFill>
              <a:gsLst>
                <a:gs pos="0">
                  <a:schemeClr val="accent2">
                    <a:lumMod val="75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內容版面配置區 2"/>
          <p:cNvSpPr txBox="1">
            <a:spLocks/>
          </p:cNvSpPr>
          <p:nvPr/>
        </p:nvSpPr>
        <p:spPr>
          <a:xfrm>
            <a:off x="1161309" y="3357775"/>
            <a:ext cx="5318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r>
              <a:rPr lang="zh-TW" altLang="en-US" sz="36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獎金縮水、調薪無望</a:t>
            </a:r>
            <a:endParaRPr lang="en-US" altLang="zh-TW" sz="36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8628" y="5561744"/>
            <a:ext cx="5709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退休潮、人才出走</a:t>
            </a:r>
            <a:endParaRPr lang="en-US" altLang="zh-TW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嚴重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動搖以人為本之營運基礎  </a:t>
            </a:r>
            <a:endParaRPr lang="en-US" altLang="zh-TW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" name="內容版面配置區 2"/>
          <p:cNvSpPr txBox="1">
            <a:spLocks/>
          </p:cNvSpPr>
          <p:nvPr/>
        </p:nvSpPr>
        <p:spPr>
          <a:xfrm>
            <a:off x="1180222" y="2119540"/>
            <a:ext cx="67835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3200">
                <a:solidFill>
                  <a:srgbClr val="0070C0"/>
                </a:solidFill>
                <a:latin typeface="Arial Black" panose="020B0A04020102020204" pitchFamily="34" charset="0"/>
                <a:ea typeface="華康儷中黑" panose="020B0509000000000000" pitchFamily="49" charset="-120"/>
              </a:defRPr>
            </a:lvl1pPr>
          </a:lstStyle>
          <a:p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資深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工程師</a:t>
            </a:r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: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沒力</a:t>
            </a:r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!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提早退休算了</a:t>
            </a:r>
            <a:r>
              <a:rPr lang="en-US" altLang="zh-TW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!</a:t>
            </a:r>
          </a:p>
          <a:p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新進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工程師</a:t>
            </a:r>
            <a:r>
              <a:rPr lang="en-US" altLang="zh-TW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: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看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不到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未來</a:t>
            </a:r>
            <a:r>
              <a:rPr lang="en-US" altLang="zh-TW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</a:t>
            </a:r>
            <a:r>
              <a:rPr lang="zh-TW" altLang="en-US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拜拜</a:t>
            </a:r>
            <a:r>
              <a:rPr lang="en-US" altLang="zh-TW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!</a:t>
            </a:r>
          </a:p>
        </p:txBody>
      </p:sp>
      <p:pic>
        <p:nvPicPr>
          <p:cNvPr id="11" name="Picture 2" descr="http://i3.meishichina.com/attachment/201205/15/6_1337073686w5k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4" r="26646" b="4307"/>
          <a:stretch/>
        </p:blipFill>
        <p:spPr bwMode="auto">
          <a:xfrm flipH="1">
            <a:off x="8048535" y="1915062"/>
            <a:ext cx="983321" cy="1406107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向右箭號 2"/>
          <p:cNvSpPr/>
          <p:nvPr/>
        </p:nvSpPr>
        <p:spPr>
          <a:xfrm>
            <a:off x="2600011" y="4986071"/>
            <a:ext cx="445112" cy="342660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18" name="Picture 2" descr="D:\工會-1\退休金案\勞退金懶人包\參考圖\未命名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801" y="4454741"/>
            <a:ext cx="1073592" cy="107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319833" y="569345"/>
            <a:ext cx="2475781" cy="439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具體影響</a:t>
            </a:r>
            <a:endParaRPr lang="zh-TW" altLang="en-US" sz="36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sp>
        <p:nvSpPr>
          <p:cNvPr id="20" name="向右箭號 19"/>
          <p:cNvSpPr/>
          <p:nvPr/>
        </p:nvSpPr>
        <p:spPr>
          <a:xfrm>
            <a:off x="3459192" y="5037828"/>
            <a:ext cx="353676" cy="215659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21" name="向右箭號 20"/>
          <p:cNvSpPr/>
          <p:nvPr/>
        </p:nvSpPr>
        <p:spPr>
          <a:xfrm>
            <a:off x="4273538" y="5055076"/>
            <a:ext cx="194946" cy="161518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25" y="3429000"/>
            <a:ext cx="2205531" cy="3092139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331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字方塊 20"/>
          <p:cNvSpPr txBox="1"/>
          <p:nvPr/>
        </p:nvSpPr>
        <p:spPr>
          <a:xfrm>
            <a:off x="387301" y="1944927"/>
            <a:ext cx="8713569" cy="1849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7200" indent="-457200" algn="just">
              <a:lnSpc>
                <a:spcPts val="350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中華顧問僅按留任員工人數提撥舊制退休金，退休金專戶餘額逐年減少，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用完後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……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</a:t>
            </a:r>
            <a:endParaRPr lang="en-US" altLang="zh-TW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727200" indent="-457200" algn="just">
              <a:lnSpc>
                <a:spcPts val="350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中華顧問具舊制年資之員工全部退休後，該帳戶可依法關閉，世曦員工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會不會求助無門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……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</a:t>
            </a:r>
            <a:endParaRPr lang="zh-TW" altLang="en-US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011" y="799293"/>
            <a:ext cx="1134589" cy="107610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85" y="4356334"/>
            <a:ext cx="2083479" cy="231960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12812" y="1224966"/>
            <a:ext cx="1319842" cy="560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隱憂</a:t>
            </a:r>
            <a:endParaRPr lang="zh-TW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70943" y="3718008"/>
            <a:ext cx="8729928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7200" indent="-45720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中華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顧問處理舊制退休金方式為提高世曦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盈餘上繳</a:t>
            </a:r>
            <a:endParaRPr lang="en-US" altLang="zh-TW" sz="24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270000" algn="just">
              <a:lnSpc>
                <a:spcPct val="130000"/>
              </a:lnSpc>
              <a:defRPr/>
            </a:pP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  比例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補注該專戶，等同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拿我們左手賺的錢給右手</a:t>
            </a:r>
            <a:r>
              <a:rPr lang="en-US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……</a:t>
            </a:r>
          </a:p>
          <a:p>
            <a:pPr marL="727200" indent="-457200" algn="just">
              <a:lnSpc>
                <a:spcPct val="130000"/>
              </a:lnSpc>
              <a:buFont typeface="Wingdings" panose="05000000000000000000" pitchFamily="2" charset="2"/>
              <a:buChar char="Ø"/>
              <a:defRPr/>
            </a:pP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三方協議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才</a:t>
            </a:r>
            <a:r>
              <a:rPr lang="en-US" altLang="zh-TW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8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就爭議不斷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! </a:t>
            </a:r>
            <a:r>
              <a:rPr lang="zh-TW" altLang="en-US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雙方還要再糾纏</a:t>
            </a:r>
            <a:endParaRPr lang="en-US" altLang="zh-TW" sz="24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270000" algn="just">
              <a:lnSpc>
                <a:spcPct val="130000"/>
              </a:lnSpc>
              <a:defRPr/>
            </a:pPr>
            <a:r>
              <a:rPr lang="en-US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en-US" altLang="zh-TW" sz="2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 </a:t>
            </a:r>
            <a:r>
              <a:rPr lang="en-US" altLang="zh-TW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zh-TW" altLang="en-US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嗎</a:t>
            </a:r>
            <a:r>
              <a:rPr lang="en-US" altLang="zh-TW" sz="24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?!………</a:t>
            </a:r>
            <a:endParaRPr lang="zh-TW" altLang="en-US" sz="2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2" name="雲朵形 1"/>
          <p:cNvSpPr/>
          <p:nvPr/>
        </p:nvSpPr>
        <p:spPr>
          <a:xfrm>
            <a:off x="7988066" y="3890518"/>
            <a:ext cx="888521" cy="560718"/>
          </a:xfrm>
          <a:prstGeom prst="cloud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85000">
                <a:schemeClr val="tx1">
                  <a:lumMod val="72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51263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向右箭號 22"/>
          <p:cNvSpPr/>
          <p:nvPr/>
        </p:nvSpPr>
        <p:spPr>
          <a:xfrm>
            <a:off x="3305795" y="4100424"/>
            <a:ext cx="317298" cy="320727"/>
          </a:xfrm>
          <a:prstGeom prst="rightArrow">
            <a:avLst>
              <a:gd name="adj1" fmla="val 46078"/>
              <a:gd name="adj2" fmla="val 5142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6589947" y="3727877"/>
            <a:ext cx="2319456" cy="102591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再創榮景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637998" y="3727877"/>
            <a:ext cx="2600364" cy="102591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調整薪資結構</a:t>
            </a:r>
            <a:endParaRPr lang="en-US" altLang="zh-TW" sz="28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algn="ctr"/>
            <a:r>
              <a:rPr lang="zh-TW" altLang="en-US" sz="28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及獎金制度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685653" y="3727877"/>
            <a:ext cx="2600364" cy="102591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迅速解決舊制</a:t>
            </a:r>
            <a:endParaRPr lang="en-US" altLang="zh-TW" sz="28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algn="ctr"/>
            <a:r>
              <a:rPr lang="zh-TW" altLang="en-US" sz="28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退休金問題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475112" y="525777"/>
            <a:ext cx="2018581" cy="4780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zh-TW" altLang="en-US" sz="3600" kern="10" dirty="0" smtClean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1792" y="187032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薪資結構</a:t>
            </a:r>
          </a:p>
        </p:txBody>
      </p:sp>
      <p:sp>
        <p:nvSpPr>
          <p:cNvPr id="10" name="矩形 9"/>
          <p:cNvSpPr/>
          <p:nvPr/>
        </p:nvSpPr>
        <p:spPr>
          <a:xfrm>
            <a:off x="1854673" y="2964114"/>
            <a:ext cx="1742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舊制退休金</a:t>
            </a:r>
            <a:endParaRPr lang="zh-TW" altLang="en-US" sz="24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956319" y="1277347"/>
            <a:ext cx="30059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sz="2800">
                <a:solidFill>
                  <a:srgbClr val="0070C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r>
              <a:rPr lang="zh-TW" altLang="en-US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將繼續揪扯</a:t>
            </a:r>
            <a:r>
              <a:rPr lang="en-US" altLang="zh-TW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年</a:t>
            </a:r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?</a:t>
            </a:r>
            <a:endParaRPr lang="zh-TW" altLang="en-US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93913" y="4958275"/>
            <a:ext cx="82481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400"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結清舊制退休金是可考慮之選項</a:t>
            </a:r>
            <a:endParaRPr lang="en-US" altLang="zh-TW" sz="2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可解除中華顧問擔心給付世曦舊制退休金暴增</a:t>
            </a:r>
            <a:r>
              <a:rPr lang="zh-TW" altLang="en-US" sz="22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而抑制員工薪資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3520648" y="5694804"/>
            <a:ext cx="4303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177800" indent="-177800">
              <a:lnSpc>
                <a:spcPts val="2400"/>
              </a:lnSpc>
              <a:spcBef>
                <a:spcPts val="600"/>
              </a:spcBef>
              <a:buBlip>
                <a:blip r:embed="rId3"/>
              </a:buBlip>
              <a:defRPr sz="2000"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pP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世曦薪資結構恢復正常機制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7201579" y="4714320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 algn="ctr">
              <a:defRPr sz="2800">
                <a:latin typeface="華康儷中黑" panose="020B0509000000000000" pitchFamily="49" charset="-120"/>
                <a:ea typeface="華康儷中黑" panose="020B0509000000000000" pitchFamily="49" charset="-120"/>
              </a:defRPr>
            </a:lvl1pPr>
          </a:lstStyle>
          <a:p>
            <a:r>
              <a:rPr lang="zh-TW" altLang="en-US" sz="36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雙贏</a:t>
            </a:r>
          </a:p>
        </p:txBody>
      </p:sp>
      <p:sp>
        <p:nvSpPr>
          <p:cNvPr id="26" name="向右箭號 25"/>
          <p:cNvSpPr/>
          <p:nvPr/>
        </p:nvSpPr>
        <p:spPr>
          <a:xfrm>
            <a:off x="6253141" y="4088927"/>
            <a:ext cx="317298" cy="320727"/>
          </a:xfrm>
          <a:prstGeom prst="rightArrow">
            <a:avLst>
              <a:gd name="adj1" fmla="val 46078"/>
              <a:gd name="adj2" fmla="val 51426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390291" y="742794"/>
            <a:ext cx="1826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200" kern="10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如何解套</a:t>
            </a:r>
          </a:p>
        </p:txBody>
      </p:sp>
      <p:sp>
        <p:nvSpPr>
          <p:cNvPr id="25" name="矩形 24"/>
          <p:cNvSpPr/>
          <p:nvPr/>
        </p:nvSpPr>
        <p:spPr>
          <a:xfrm>
            <a:off x="6177572" y="17333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、舊制退休金與薪資結構</a:t>
            </a:r>
            <a:endParaRPr lang="zh-TW" alt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315">
            <a:off x="3493695" y="1997922"/>
            <a:ext cx="2096219" cy="127148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774" y="1371597"/>
            <a:ext cx="1670103" cy="1765667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6435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4" grpId="0" animBg="1"/>
      <p:bldP spid="9" grpId="0"/>
      <p:bldP spid="10" grpId="0"/>
      <p:bldP spid="18" grpId="0"/>
      <p:bldP spid="19" grpId="0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92369" y="4424176"/>
            <a:ext cx="7755147" cy="2056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63"/>
              </a:spcBef>
              <a:spcAft>
                <a:spcPts val="188"/>
              </a:spcAft>
            </a:pPr>
            <a:r>
              <a:rPr lang="zh-TW" altLang="zh-TW" sz="2800" kern="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國營事業管理</a:t>
            </a:r>
            <a:r>
              <a:rPr lang="zh-TW" altLang="zh-TW" sz="28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法</a:t>
            </a:r>
            <a:endParaRPr lang="zh-TW" altLang="zh-TW" sz="1400" kern="1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563"/>
              </a:spcBef>
              <a:spcAft>
                <a:spcPts val="188"/>
              </a:spcAft>
            </a:pPr>
            <a:r>
              <a:rPr lang="zh-TW" altLang="zh-TW" sz="2100" kern="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第</a:t>
            </a:r>
            <a:r>
              <a:rPr lang="en-US" altLang="zh-TW" sz="2100" kern="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35</a:t>
            </a:r>
            <a:r>
              <a:rPr lang="zh-TW" altLang="zh-TW" sz="2100" kern="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條（董事監察人或理監事兼任之禁止</a:t>
            </a:r>
            <a:r>
              <a:rPr lang="zh-TW" altLang="zh-TW" sz="21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）</a:t>
            </a:r>
            <a:endParaRPr lang="en-US" altLang="zh-TW" sz="2100" kern="1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Times New Roman" panose="02020603050405020304" pitchFamily="18" charset="0"/>
            </a:endParaRPr>
          </a:p>
          <a:p>
            <a:pPr>
              <a:spcAft>
                <a:spcPts val="188"/>
              </a:spcAft>
            </a:pPr>
            <a:r>
              <a:rPr lang="zh-TW" altLang="zh-TW" sz="21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國營事業</a:t>
            </a:r>
            <a:r>
              <a:rPr lang="zh-TW" altLang="zh-TW" sz="2100" kern="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董事、監察人或理、監事</a:t>
            </a:r>
            <a:r>
              <a:rPr lang="zh-TW" altLang="zh-TW" sz="21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，</a:t>
            </a:r>
            <a:r>
              <a:rPr lang="en-US" altLang="zh-TW" sz="21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……</a:t>
            </a:r>
            <a:r>
              <a:rPr lang="zh-TW" altLang="zh-TW" sz="2100" kern="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。</a:t>
            </a:r>
            <a:endParaRPr lang="en-US" altLang="zh-TW" sz="2100" u="sng" kern="0" dirty="0" smtClean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新細明體" panose="02020500000000000000" pitchFamily="18" charset="-120"/>
            </a:endParaRPr>
          </a:p>
          <a:p>
            <a:pPr>
              <a:spcAft>
                <a:spcPts val="188"/>
              </a:spcAft>
            </a:pPr>
            <a:r>
              <a:rPr lang="zh-TW" altLang="zh-TW" sz="2100" u="sng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前項</a:t>
            </a:r>
            <a:r>
              <a:rPr lang="zh-TW" altLang="zh-TW" sz="2100" u="sng" kern="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董事或理事，其代表政府股份者，應至少有五分之一席次</a:t>
            </a:r>
            <a:r>
              <a:rPr lang="zh-TW" altLang="zh-TW" sz="2100" u="sng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，</a:t>
            </a:r>
            <a:endParaRPr lang="en-US" altLang="zh-TW" sz="2100" u="sng" kern="0" dirty="0" smtClean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新細明體" panose="02020500000000000000" pitchFamily="18" charset="-120"/>
            </a:endParaRPr>
          </a:p>
          <a:p>
            <a:pPr>
              <a:spcAft>
                <a:spcPts val="188"/>
              </a:spcAft>
            </a:pPr>
            <a:r>
              <a:rPr lang="zh-TW" altLang="zh-TW" sz="2100" u="sng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由</a:t>
            </a:r>
            <a:r>
              <a:rPr lang="zh-TW" altLang="zh-TW" sz="2100" u="sng" kern="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國營事業主管機關聘請工會推派之代表擔任。</a:t>
            </a:r>
            <a:r>
              <a:rPr lang="en-US" altLang="zh-TW" sz="2100" u="sng" kern="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新細明體" panose="02020500000000000000" pitchFamily="18" charset="-120"/>
              </a:rPr>
              <a:t> </a:t>
            </a:r>
            <a:endParaRPr lang="zh-TW" altLang="zh-TW" sz="2100" kern="1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217" y="4506524"/>
            <a:ext cx="1041308" cy="92940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675319" y="2993820"/>
            <a:ext cx="720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一個沒國營企業應有的薪資與福利</a:t>
            </a:r>
            <a:endParaRPr lang="zh-TW" altLang="en-US" sz="28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260894" y="3530378"/>
            <a:ext cx="521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卻處處被限縮發展的公司</a:t>
            </a:r>
            <a:endParaRPr lang="zh-TW" altLang="en-US" sz="28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449024" y="2482355"/>
            <a:ext cx="30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公司定位模糊！</a:t>
            </a:r>
            <a:endParaRPr lang="zh-TW" altLang="en-US" sz="28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1193195" y="1337921"/>
            <a:ext cx="7020000" cy="7966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世曦需設勞工董事的理由</a:t>
            </a:r>
            <a:r>
              <a:rPr lang="en-US" altLang="zh-TW" sz="36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!</a:t>
            </a:r>
            <a:endParaRPr lang="zh-TW" altLang="en-US" sz="36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0" y="315971"/>
            <a:ext cx="9144000" cy="8100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36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sz="36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、勞工董事議題</a:t>
            </a:r>
            <a:endParaRPr lang="zh-TW" altLang="en-US" sz="36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842" flipH="1">
            <a:off x="387390" y="4419922"/>
            <a:ext cx="1219298" cy="130715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13" y="2905849"/>
            <a:ext cx="1526879" cy="54557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711990" y="2820815"/>
            <a:ext cx="1285327" cy="741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i="1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經營危機</a:t>
            </a:r>
            <a:endParaRPr lang="zh-TW" altLang="en-US" sz="2000" i="1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3032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13" y="4755205"/>
            <a:ext cx="2066224" cy="138725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" name="矩形 2"/>
          <p:cNvSpPr/>
          <p:nvPr/>
        </p:nvSpPr>
        <p:spPr>
          <a:xfrm>
            <a:off x="0" y="847243"/>
            <a:ext cx="914400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3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勞工董事之</a:t>
            </a:r>
            <a:r>
              <a:rPr lang="zh-TW" altLang="zh-TW" sz="3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目的</a:t>
            </a:r>
            <a:endParaRPr lang="en-US" altLang="zh-TW" sz="32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Arial" panose="020B0604020202020204" pitchFamily="34" charset="0"/>
            </a:endParaRPr>
          </a:p>
          <a:p>
            <a:pPr algn="ctr"/>
            <a:endParaRPr lang="en-US" altLang="zh-TW" sz="14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勞工</a:t>
            </a:r>
            <a:r>
              <a:rPr lang="zh-TW" altLang="zh-TW" sz="2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董事經由勞工參與公司經營、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管理</a:t>
            </a:r>
            <a:endParaRPr lang="en-US" altLang="zh-TW" sz="22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讓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勞工</a:t>
            </a:r>
            <a:r>
              <a:rPr lang="zh-TW" altLang="zh-TW" sz="2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之命運與事業發展緊密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連結</a:t>
            </a:r>
            <a:endParaRPr lang="en-US" altLang="zh-TW" sz="22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Arial" panose="020B0604020202020204" pitchFamily="34" charset="0"/>
            </a:endParaRPr>
          </a:p>
          <a:p>
            <a:pPr algn="ctr"/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可以激勵</a:t>
            </a:r>
            <a:r>
              <a:rPr lang="zh-TW" altLang="en-US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員工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士氣</a:t>
            </a:r>
            <a:r>
              <a:rPr lang="zh-TW" altLang="zh-TW" sz="2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提高</a:t>
            </a:r>
            <a:r>
              <a:rPr lang="zh-TW" altLang="en-US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公司</a:t>
            </a:r>
            <a:r>
              <a:rPr lang="zh-TW" altLang="en-US" sz="2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效能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，</a:t>
            </a:r>
            <a:r>
              <a:rPr lang="zh-TW" altLang="zh-TW" sz="22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增進勞資雙方共同</a:t>
            </a:r>
            <a:r>
              <a:rPr lang="zh-TW" altLang="zh-TW" sz="22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Arial" panose="020B0604020202020204" pitchFamily="34" charset="0"/>
              </a:rPr>
              <a:t>利益</a:t>
            </a:r>
            <a:endParaRPr lang="zh-TW" altLang="en-US" sz="22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772" y="5350369"/>
            <a:ext cx="1830018" cy="79208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962" y="3605718"/>
            <a:ext cx="2340260" cy="20326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8290" y="3046113"/>
            <a:ext cx="2065146" cy="150745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772" y="3046114"/>
            <a:ext cx="1830018" cy="17090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3" name="向右箭號 12"/>
          <p:cNvSpPr/>
          <p:nvPr/>
        </p:nvSpPr>
        <p:spPr>
          <a:xfrm>
            <a:off x="3294234" y="3658181"/>
            <a:ext cx="432048" cy="324036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>
            <a:off x="5958530" y="3622177"/>
            <a:ext cx="432048" cy="324036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>
            <a:off x="3294234" y="5314365"/>
            <a:ext cx="432048" cy="324036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7164664" y="4900319"/>
            <a:ext cx="432048" cy="324036"/>
          </a:xfrm>
          <a:prstGeom prst="rightArrow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575040" y="17333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55724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000" y="286039"/>
            <a:ext cx="5087310" cy="644119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4" name="文字方塊 3"/>
          <p:cNvSpPr txBox="1"/>
          <p:nvPr/>
        </p:nvSpPr>
        <p:spPr>
          <a:xfrm>
            <a:off x="1716657" y="603849"/>
            <a:ext cx="470343" cy="5833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b="1" dirty="0" smtClean="0">
                <a:solidFill>
                  <a:srgbClr val="C00000"/>
                </a:solidFill>
                <a:latin typeface="華康隸書體W7(P)" panose="03000700000000000000" pitchFamily="66" charset="-120"/>
                <a:ea typeface="華康隸書體W7(P)" panose="03000700000000000000" pitchFamily="66" charset="-120"/>
              </a:rPr>
              <a:t>勞動部建請交通部支持世曦勞工董事函</a:t>
            </a:r>
            <a:endParaRPr lang="zh-TW" altLang="en-US" sz="2200" b="1" dirty="0">
              <a:solidFill>
                <a:srgbClr val="C00000"/>
              </a:solidFill>
              <a:latin typeface="華康隸書體W7(P)" panose="03000700000000000000" pitchFamily="66" charset="-120"/>
              <a:ea typeface="華康隸書體W7(P)" panose="030007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75040" y="81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zh-TW" altLang="en-US" dirty="0">
              <a:solidFill>
                <a:srgbClr val="0000CC"/>
              </a:solidFill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5434642" y="4727272"/>
            <a:ext cx="230325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510951" y="4942932"/>
            <a:ext cx="418381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3510954" y="5158591"/>
            <a:ext cx="346781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圖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57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166916" y="1224001"/>
            <a:ext cx="4977084" cy="12475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1000">
                <a:schemeClr val="l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7000" y="1494000"/>
            <a:ext cx="5149445" cy="1505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324000">
              <a:lnSpc>
                <a:spcPts val="2600"/>
              </a:lnSpc>
              <a:spcAft>
                <a:spcPts val="675"/>
              </a:spcAft>
              <a:buFont typeface="Wingdings" panose="05000000000000000000" pitchFamily="2" charset="2"/>
              <a:buChar char="Ø"/>
            </a:pP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工會成立於</a:t>
            </a:r>
            <a:r>
              <a:rPr lang="en-US" altLang="zh-TW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97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</a:t>
            </a:r>
            <a:r>
              <a:rPr lang="en-US" altLang="zh-TW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5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月</a:t>
            </a:r>
            <a:r>
              <a:rPr lang="en-US" altLang="zh-TW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20</a:t>
            </a: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日</a:t>
            </a:r>
            <a:endParaRPr lang="en-US" altLang="zh-TW" sz="20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324000" indent="-32400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目前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會員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  <a:cs typeface="Arial" panose="020B0604020202020204" pitchFamily="34" charset="0"/>
              </a:rPr>
              <a:t>約 </a:t>
            </a:r>
            <a:r>
              <a:rPr lang="en-US" altLang="zh-TW" sz="2000" b="1" dirty="0" smtClean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1,585</a:t>
            </a: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人</a:t>
            </a:r>
            <a:endParaRPr lang="en-US" altLang="zh-TW" sz="2000" b="1" dirty="0" smtClean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324000" indent="-32400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en-US" altLang="zh-TW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105</a:t>
            </a: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年與世曦公司訂定「團體協約」</a:t>
            </a:r>
            <a:endParaRPr lang="en-US" altLang="zh-TW" sz="20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324000" indent="-324000">
              <a:lnSpc>
                <a:spcPts val="2600"/>
              </a:lnSpc>
              <a:buFont typeface="Wingdings" panose="05000000000000000000" pitchFamily="2" charset="2"/>
              <a:buChar char="Ø"/>
            </a:pP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主要業務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：</a:t>
            </a:r>
            <a:r>
              <a:rPr lang="zh-TW" altLang="en-US" sz="20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各項勞資議題協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商</a:t>
            </a:r>
            <a:endParaRPr lang="en-US" altLang="zh-TW" sz="2000" b="1" dirty="0">
              <a:solidFill>
                <a:srgbClr val="C00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367495" y="5529524"/>
            <a:ext cx="1903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103</a:t>
            </a:r>
            <a:r>
              <a:rPr lang="zh-TW" altLang="en-US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en-US" altLang="zh-TW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~105</a:t>
            </a:r>
            <a:r>
              <a:rPr lang="zh-TW" altLang="en-US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年連續三年獲得台北市政府</a:t>
            </a:r>
            <a:endParaRPr lang="en-US" altLang="zh-TW" sz="1200" b="1" dirty="0" smtClean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優良工會殊榮</a:t>
            </a:r>
            <a:endParaRPr lang="zh-TW" altLang="en-US" sz="12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382000" y="6219000"/>
            <a:ext cx="3464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團體協約</a:t>
            </a:r>
            <a:r>
              <a:rPr lang="zh-TW" altLang="en-US" sz="12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簽約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6076445" y="1776366"/>
            <a:ext cx="2325382" cy="2096405"/>
            <a:chOff x="-4457687" y="1872999"/>
            <a:chExt cx="5802811" cy="4335675"/>
          </a:xfrm>
        </p:grpSpPr>
        <p:graphicFrame>
          <p:nvGraphicFramePr>
            <p:cNvPr id="18" name="圖表 17"/>
            <p:cNvGraphicFramePr>
              <a:graphicFrameLocks/>
            </p:cNvGraphicFramePr>
            <p:nvPr>
              <p:extLst/>
            </p:nvPr>
          </p:nvGraphicFramePr>
          <p:xfrm>
            <a:off x="-4457687" y="1872999"/>
            <a:ext cx="5802811" cy="43356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9" name="矩形 8"/>
            <p:cNvSpPr/>
            <p:nvPr/>
          </p:nvSpPr>
          <p:spPr>
            <a:xfrm>
              <a:off x="-3493488" y="3268999"/>
              <a:ext cx="4634866" cy="369468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50" dirty="0" smtClean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1,585</a:t>
              </a:r>
              <a:r>
                <a:rPr lang="zh-TW" altLang="en-US" sz="1350" dirty="0" smtClean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 </a:t>
              </a:r>
              <a:r>
                <a:rPr lang="zh-TW" altLang="en-US" sz="1350" dirty="0">
                  <a:solidFill>
                    <a:schemeClr val="bg1"/>
                  </a:solidFill>
                  <a:latin typeface="華康特粗楷體(P)" panose="03000900000000000000" pitchFamily="66" charset="-120"/>
                  <a:ea typeface="華康特粗楷體(P)" panose="03000900000000000000" pitchFamily="66" charset="-120"/>
                </a:rPr>
                <a:t>名會員</a:t>
              </a:r>
            </a:p>
          </p:txBody>
        </p:sp>
      </p:grpSp>
      <p:sp>
        <p:nvSpPr>
          <p:cNvPr id="21" name="文字方塊 20"/>
          <p:cNvSpPr txBox="1"/>
          <p:nvPr/>
        </p:nvSpPr>
        <p:spPr>
          <a:xfrm>
            <a:off x="7116092" y="2586366"/>
            <a:ext cx="740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100" dirty="0">
                <a:solidFill>
                  <a:schemeClr val="bg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95%</a:t>
            </a:r>
            <a:endParaRPr lang="zh-TW" altLang="en-US" sz="2100" dirty="0">
              <a:solidFill>
                <a:schemeClr val="bg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62535" y="1551366"/>
            <a:ext cx="2160240" cy="371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5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會員與可入會正職員工</a:t>
            </a:r>
            <a:endParaRPr lang="en-US" altLang="zh-TW" sz="15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5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佔比約 </a:t>
            </a:r>
            <a:r>
              <a:rPr lang="en-US" altLang="zh-TW" sz="21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  <a:cs typeface="Arial" panose="020B0604020202020204" pitchFamily="34" charset="0"/>
              </a:rPr>
              <a:t>95%</a:t>
            </a:r>
          </a:p>
        </p:txBody>
      </p:sp>
      <p:sp>
        <p:nvSpPr>
          <p:cNvPr id="2" name="矩形 1"/>
          <p:cNvSpPr/>
          <p:nvPr/>
        </p:nvSpPr>
        <p:spPr>
          <a:xfrm>
            <a:off x="0" y="281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台灣世曦工程顧問</a:t>
            </a:r>
            <a:r>
              <a:rPr lang="zh-TW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股份有限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公司</a:t>
            </a:r>
            <a:endParaRPr lang="en-US" altLang="zh-TW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企業工會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endParaRPr lang="en-US" altLang="zh-TW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6" y="3159000"/>
            <a:ext cx="1975729" cy="151039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496" y="4827725"/>
            <a:ext cx="1980000" cy="139314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55" y="3159000"/>
            <a:ext cx="1574441" cy="20578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264" y="3796486"/>
            <a:ext cx="3465000" cy="231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矩形 3"/>
          <p:cNvSpPr/>
          <p:nvPr/>
        </p:nvSpPr>
        <p:spPr>
          <a:xfrm>
            <a:off x="2512496" y="4374000"/>
            <a:ext cx="810000" cy="22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103</a:t>
            </a:r>
            <a:r>
              <a:rPr lang="zh-TW" altLang="en-US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年</a:t>
            </a:r>
            <a:endParaRPr lang="zh-TW" altLang="en-US" sz="1200" b="1" dirty="0">
              <a:solidFill>
                <a:srgbClr val="C00000"/>
              </a:solidFill>
              <a:latin typeface="華康特粗楷體" panose="03000909000000000000" pitchFamily="65" charset="-120"/>
              <a:ea typeface="華康特粗楷體" panose="03000909000000000000" pitchFamily="65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467496" y="5950855"/>
            <a:ext cx="810000" cy="22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104</a:t>
            </a:r>
            <a:r>
              <a:rPr lang="zh-TW" altLang="en-US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年</a:t>
            </a:r>
            <a:endParaRPr lang="zh-TW" altLang="en-US" sz="1200" b="1" dirty="0">
              <a:solidFill>
                <a:srgbClr val="C00000"/>
              </a:solidFill>
              <a:latin typeface="華康特粗楷體" panose="03000909000000000000" pitchFamily="65" charset="-120"/>
              <a:ea typeface="華康特粗楷體" panose="03000909000000000000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222496" y="4914000"/>
            <a:ext cx="810000" cy="22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TW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105</a:t>
            </a:r>
            <a:r>
              <a:rPr lang="zh-TW" altLang="en-US" sz="1200" b="1" dirty="0" smtClean="0">
                <a:solidFill>
                  <a:srgbClr val="C00000"/>
                </a:solidFill>
                <a:latin typeface="華康特粗楷體" panose="03000909000000000000" pitchFamily="65" charset="-120"/>
                <a:ea typeface="華康特粗楷體" panose="03000909000000000000" pitchFamily="65" charset="-120"/>
              </a:rPr>
              <a:t>年</a:t>
            </a:r>
            <a:endParaRPr lang="zh-TW" altLang="en-US" sz="1200" b="1" dirty="0">
              <a:solidFill>
                <a:srgbClr val="C00000"/>
              </a:solidFill>
              <a:latin typeface="華康特粗楷體" panose="03000909000000000000" pitchFamily="65" charset="-120"/>
              <a:ea typeface="華康特粗楷體" panose="03000909000000000000" pitchFamily="65" charset="-120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596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1" grpId="0"/>
      <p:bldP spid="22" grpId="0"/>
      <p:bldP spid="4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705" y="3888467"/>
            <a:ext cx="3514969" cy="191143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8" y="1839461"/>
            <a:ext cx="3200495" cy="190454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矩形 4"/>
          <p:cNvSpPr/>
          <p:nvPr/>
        </p:nvSpPr>
        <p:spPr>
          <a:xfrm>
            <a:off x="0" y="5946214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勞動部為考量勞工董事制度建立，有助於企業經營之透明</a:t>
            </a:r>
            <a:r>
              <a:rPr lang="zh-TW" altLang="zh-TW" sz="2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化</a:t>
            </a:r>
            <a:endParaRPr lang="en-US" altLang="zh-TW" sz="2200" dirty="0" smtClean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zh-TW" sz="2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建立</a:t>
            </a:r>
            <a:r>
              <a:rPr lang="zh-TW" altLang="zh-TW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勞資命運</a:t>
            </a:r>
            <a:r>
              <a:rPr lang="zh-TW" altLang="zh-TW" sz="2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共同體、</a:t>
            </a:r>
            <a:r>
              <a:rPr lang="zh-TW" altLang="zh-TW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勞工工作生活</a:t>
            </a:r>
            <a:r>
              <a:rPr lang="zh-TW" altLang="zh-TW" sz="2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價值積極</a:t>
            </a:r>
            <a:r>
              <a:rPr lang="zh-TW" altLang="zh-TW" sz="2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Times New Roman" panose="02020603050405020304" pitchFamily="18" charset="0"/>
              </a:rPr>
              <a:t>意義</a:t>
            </a:r>
            <a:endParaRPr lang="zh-TW" altLang="en-US" sz="2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621" y="327292"/>
            <a:ext cx="1471939" cy="14719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矩形 6"/>
          <p:cNvSpPr/>
          <p:nvPr/>
        </p:nvSpPr>
        <p:spPr>
          <a:xfrm>
            <a:off x="5635984" y="1236012"/>
            <a:ext cx="2094866" cy="591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推 動</a:t>
            </a:r>
            <a:endParaRPr lang="zh-TW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00" y="1854000"/>
            <a:ext cx="2124236" cy="27350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719" y="1839460"/>
            <a:ext cx="2124236" cy="19026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0" name="矩形 9"/>
          <p:cNvSpPr/>
          <p:nvPr/>
        </p:nvSpPr>
        <p:spPr>
          <a:xfrm>
            <a:off x="7575040" y="17333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5653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0406" y="5236672"/>
            <a:ext cx="8766594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266700" algn="ctr"/>
            <a:r>
              <a:rPr lang="zh-TW" altLang="zh-TW" sz="22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鑑於時下勞資紛爭日劇，啃蝕社會</a:t>
            </a:r>
            <a:r>
              <a:rPr lang="zh-TW" altLang="zh-TW" sz="22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成本</a:t>
            </a:r>
            <a:endParaRPr lang="en-US" altLang="zh-TW" sz="2200" dirty="0" smtClean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381000" indent="-266700" algn="ctr"/>
            <a:r>
              <a:rPr lang="zh-TW" altLang="zh-TW" sz="22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響應 </a:t>
            </a:r>
            <a:r>
              <a:rPr lang="zh-TW" altLang="zh-TW" sz="22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賀陳部長</a:t>
            </a:r>
            <a:r>
              <a:rPr lang="zh-TW" altLang="zh-TW" sz="22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呼籲「</a:t>
            </a:r>
            <a:r>
              <a:rPr lang="zh-TW" altLang="zh-TW" sz="2200" dirty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別讓員工不滿被隱藏</a:t>
            </a:r>
            <a:r>
              <a:rPr lang="zh-TW" altLang="zh-TW" sz="22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」</a:t>
            </a:r>
            <a:endParaRPr lang="en-US" altLang="zh-TW" sz="2200" dirty="0" smtClean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381000" indent="-266700" algn="ctr"/>
            <a:endParaRPr lang="en-US" altLang="zh-TW" sz="900" dirty="0">
              <a:solidFill>
                <a:srgbClr val="FFCC66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381000" indent="-266700" algn="ctr"/>
            <a:r>
              <a:rPr lang="zh-TW" altLang="zh-TW" sz="20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保留一定名額勞工董事由本會選派，讓員工聲音直接傳達至</a:t>
            </a:r>
            <a:r>
              <a:rPr lang="zh-TW" altLang="zh-TW" sz="20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董事會</a:t>
            </a:r>
            <a:endParaRPr lang="en-US" altLang="zh-TW" sz="2000" dirty="0" smtClean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381000" indent="-266700" algn="ctr"/>
            <a:r>
              <a:rPr lang="zh-TW" altLang="zh-TW" sz="20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消</a:t>
            </a:r>
            <a:r>
              <a:rPr lang="zh-TW" altLang="zh-TW" sz="20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彌誤解與不必要之勞資紛爭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52186"/>
              </p:ext>
            </p:extLst>
          </p:nvPr>
        </p:nvGraphicFramePr>
        <p:xfrm>
          <a:off x="2347211" y="1539000"/>
          <a:ext cx="5140519" cy="346514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643669"/>
                <a:gridCol w="4496850"/>
              </a:tblGrid>
              <a:tr h="390326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對象</a:t>
                      </a:r>
                      <a:endParaRPr lang="zh-TW" altLang="en-US" sz="2000" b="0" i="0" u="none" strike="noStrike" dirty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          優      勢</a:t>
                      </a:r>
                      <a:endParaRPr lang="zh-TW" altLang="en-US" sz="2000" b="0" i="0" u="none" strike="noStrike" dirty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40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對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資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方</a:t>
                      </a:r>
                      <a:endParaRPr lang="zh-TW" altLang="en-US" sz="2000" b="0" i="0" u="none" strike="noStrike" dirty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提高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獲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利率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促進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企業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創新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促使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會計資訊透明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化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決策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圈不會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漏掉基層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經驗</a:t>
                      </a:r>
                      <a:endParaRPr lang="zh-TW" altLang="en-US" sz="2000" b="0" i="0" u="none" strike="noStrike" dirty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40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對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勞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ctr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方</a:t>
                      </a:r>
                      <a:endParaRPr lang="zh-TW" altLang="en-US" sz="2000" b="0" i="0" u="none" strike="noStrike" dirty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降低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勞資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衝突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增進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員工福祉、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安全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algn="l" fontAlgn="ctr"/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提高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基層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勞工參與感</a:t>
                      </a:r>
                      <a:r>
                        <a:rPr lang="zh-TW" altLang="en-US" sz="2000" u="none" strike="noStrike" dirty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、工作動機與</a:t>
                      </a: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效率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u="none" strike="noStrike" dirty="0" smtClean="0">
                          <a:solidFill>
                            <a:srgbClr val="006600"/>
                          </a:solidFill>
                          <a:effectLst/>
                          <a:latin typeface="華康勘亭流" panose="03000809000000000000" pitchFamily="65" charset="-120"/>
                          <a:ea typeface="華康勘亭流" panose="03000809000000000000" pitchFamily="65" charset="-120"/>
                        </a:rPr>
                        <a:t> 員工與企業形成生命共同體</a:t>
                      </a:r>
                      <a:endParaRPr lang="en-US" altLang="zh-TW" sz="2000" u="none" strike="noStrike" dirty="0" smtClean="0">
                        <a:solidFill>
                          <a:srgbClr val="006600"/>
                        </a:solidFill>
                        <a:effectLst/>
                        <a:latin typeface="華康勘亭流" panose="03000809000000000000" pitchFamily="65" charset="-120"/>
                        <a:ea typeface="華康勘亭流" panose="03000809000000000000" pitchFamily="65" charset="-120"/>
                      </a:endParaRPr>
                    </a:p>
                  </a:txBody>
                  <a:tcPr marL="5715" marR="5715" marT="5715" marB="0" anchor="ctr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371927" y="491699"/>
            <a:ext cx="5055415" cy="760390"/>
          </a:xfrm>
          <a:prstGeom prst="rect">
            <a:avLst/>
          </a:prstGeom>
          <a:solidFill>
            <a:srgbClr val="FAB85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增設勞工董事八大理由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5" y="1310141"/>
            <a:ext cx="1424461" cy="98879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95" y="3450724"/>
            <a:ext cx="1417103" cy="1060313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745" y="4508354"/>
            <a:ext cx="1041752" cy="1354638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113" y="1334865"/>
            <a:ext cx="1367568" cy="101301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479" y="3407090"/>
            <a:ext cx="1360202" cy="1240916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9759" y="2356446"/>
            <a:ext cx="1372241" cy="1042077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297" y="2334600"/>
            <a:ext cx="1417102" cy="10879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8599" y="4661915"/>
            <a:ext cx="964012" cy="11957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矩形 8"/>
          <p:cNvSpPr/>
          <p:nvPr/>
        </p:nvSpPr>
        <p:spPr>
          <a:xfrm>
            <a:off x="862642" y="962732"/>
            <a:ext cx="1406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TW" altLang="en-US" sz="20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對資方</a:t>
            </a:r>
            <a:endParaRPr lang="zh-TW" altLang="en-US" sz="20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7530860" y="993160"/>
            <a:ext cx="13629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zh-TW" altLang="en-US" sz="2000" dirty="0" smtClean="0">
                <a:solidFill>
                  <a:srgbClr val="00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對勞方</a:t>
            </a:r>
            <a:endParaRPr lang="zh-TW" altLang="en-US" sz="2000" dirty="0">
              <a:solidFill>
                <a:srgbClr val="0066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575040" y="17333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1892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944724"/>
            <a:ext cx="8747184" cy="458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北捷、華航、中鋼、台電、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中油</a:t>
            </a:r>
            <a:r>
              <a:rPr lang="en-US" altLang="zh-TW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…</a:t>
            </a:r>
          </a:p>
          <a:p>
            <a:pPr algn="ctr"/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均</a:t>
            </a:r>
            <a:r>
              <a:rPr lang="zh-TW" altLang="en-US" sz="32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有</a:t>
            </a:r>
            <a:r>
              <a:rPr lang="zh-TW" altLang="en-US" sz="32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勞工董事</a:t>
            </a:r>
            <a:endParaRPr lang="en-US" altLang="zh-TW" sz="32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924"/>
          <a:stretch/>
        </p:blipFill>
        <p:spPr>
          <a:xfrm>
            <a:off x="438514" y="2014890"/>
            <a:ext cx="1908529" cy="1507399"/>
          </a:xfrm>
          <a:prstGeom prst="round2DiagRect">
            <a:avLst>
              <a:gd name="adj1" fmla="val 32795"/>
              <a:gd name="adj2" fmla="val 0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750" y="2040863"/>
            <a:ext cx="2321056" cy="10307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矩形 5"/>
          <p:cNvSpPr/>
          <p:nvPr/>
        </p:nvSpPr>
        <p:spPr>
          <a:xfrm>
            <a:off x="0" y="6039000"/>
            <a:ext cx="9144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50"/>
              </a:spcAft>
            </a:pPr>
            <a:r>
              <a:rPr lang="zh-TW" altLang="zh-TW" sz="2200" b="1" kern="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引進員工的力量到企業決策核心</a:t>
            </a:r>
            <a:r>
              <a:rPr lang="zh-TW" altLang="zh-TW" sz="2200" b="1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，</a:t>
            </a:r>
            <a:r>
              <a:rPr lang="zh-TW" altLang="en-US" sz="2200" b="1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共同</a:t>
            </a:r>
            <a:r>
              <a:rPr lang="zh-TW" altLang="zh-TW" sz="2200" b="1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推動</a:t>
            </a:r>
            <a:r>
              <a:rPr lang="zh-TW" altLang="zh-TW" sz="2200" b="1" kern="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企業</a:t>
            </a:r>
            <a:r>
              <a:rPr lang="zh-TW" altLang="zh-TW" sz="2200" b="1" kern="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cs typeface="Segoe UI" panose="020B0502040204020203" pitchFamily="34" charset="0"/>
              </a:rPr>
              <a:t>改革</a:t>
            </a:r>
            <a:endParaRPr lang="zh-TW" altLang="zh-TW" sz="2200" b="1" kern="1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65" y="5086631"/>
            <a:ext cx="3970119" cy="45736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7453" y="4104000"/>
            <a:ext cx="2306353" cy="72465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750" y="3294000"/>
            <a:ext cx="2321056" cy="6258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75" y="669511"/>
            <a:ext cx="1356620" cy="12533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00" y="2027143"/>
            <a:ext cx="1401857" cy="140185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00" y="2708920"/>
            <a:ext cx="1423790" cy="14056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576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19036">
            <a:off x="7127998" y="4034538"/>
            <a:ext cx="1873106" cy="131713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7575040" y="17333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7981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 rot="21420000">
            <a:off x="1431220" y="2665103"/>
            <a:ext cx="7664712" cy="3306022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   </a:t>
            </a: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zh-TW" altLang="en-US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爭取勞工董事</a:t>
            </a:r>
            <a:r>
              <a:rPr lang="en-US" altLang="zh-TW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!</a:t>
            </a:r>
            <a:br>
              <a:rPr lang="en-US" altLang="zh-TW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zh-TW" altLang="en-US" sz="5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zh-TW" altLang="en-US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     讓中華顧問及交通部</a:t>
            </a:r>
            <a:r>
              <a:rPr lang="en-US" altLang="zh-TW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zh-TW" altLang="en-US" sz="53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  聽到我們的聲音</a:t>
            </a:r>
            <a:r>
              <a:rPr lang="en-US" altLang="zh-TW" sz="5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sz="53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/>
            </a:r>
            <a:br>
              <a:rPr lang="en-US" altLang="zh-TW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</a:b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 rot="21420000">
            <a:off x="701422" y="4564796"/>
            <a:ext cx="7512060" cy="569540"/>
          </a:xfrm>
        </p:spPr>
        <p:txBody>
          <a:bodyPr/>
          <a:lstStyle/>
          <a:p>
            <a:r>
              <a:rPr lang="zh-TW" altLang="en-US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台灣世曦工程顧問股份有限公司 企業工會</a:t>
            </a:r>
          </a:p>
          <a:p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574">
            <a:off x="5975004" y="611588"/>
            <a:ext cx="1728691" cy="14817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27" y="1831008"/>
            <a:ext cx="190673" cy="2479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isometricOffAxis1Right">
              <a:rot lat="2400000" lon="20400000" rev="0"/>
            </a:camera>
            <a:lightRig rig="threePt" dir="t"/>
          </a:scene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4" y="639000"/>
            <a:ext cx="3528392" cy="133551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619672" y="1088419"/>
            <a:ext cx="2016224" cy="725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會員同</a:t>
            </a:r>
            <a:r>
              <a:rPr lang="zh-TW" altLang="en-US" sz="2400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仁</a:t>
            </a:r>
            <a:r>
              <a:rPr lang="zh-TW" altLang="en-US" sz="2400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心聲</a:t>
            </a:r>
            <a:endParaRPr lang="zh-TW" altLang="en-US" sz="2400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9" name="五角星形 8"/>
          <p:cNvSpPr/>
          <p:nvPr/>
        </p:nvSpPr>
        <p:spPr>
          <a:xfrm rot="21394455">
            <a:off x="3671900" y="5034538"/>
            <a:ext cx="504056" cy="46805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五角星形 9"/>
          <p:cNvSpPr/>
          <p:nvPr/>
        </p:nvSpPr>
        <p:spPr>
          <a:xfrm rot="21394455">
            <a:off x="4205927" y="4998534"/>
            <a:ext cx="504056" cy="46805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五角星形 10"/>
          <p:cNvSpPr/>
          <p:nvPr/>
        </p:nvSpPr>
        <p:spPr>
          <a:xfrm rot="21394455">
            <a:off x="4745987" y="4962530"/>
            <a:ext cx="504056" cy="46805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五角星形 11"/>
          <p:cNvSpPr/>
          <p:nvPr/>
        </p:nvSpPr>
        <p:spPr>
          <a:xfrm rot="21394455">
            <a:off x="5286047" y="4926526"/>
            <a:ext cx="504056" cy="46805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五角星形 12"/>
          <p:cNvSpPr/>
          <p:nvPr/>
        </p:nvSpPr>
        <p:spPr>
          <a:xfrm rot="21394455">
            <a:off x="3125807" y="5088552"/>
            <a:ext cx="504056" cy="468052"/>
          </a:xfrm>
          <a:prstGeom prst="star5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75040" y="173339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三、勞工董事</a:t>
            </a:r>
            <a:endParaRPr lang="zh-TW" altLang="en-US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84378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562" y="4837015"/>
            <a:ext cx="1650816" cy="17715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雲朵形圖說文字 4"/>
          <p:cNvSpPr/>
          <p:nvPr/>
        </p:nvSpPr>
        <p:spPr>
          <a:xfrm>
            <a:off x="1423361" y="1828791"/>
            <a:ext cx="5805575" cy="2889842"/>
          </a:xfrm>
          <a:prstGeom prst="cloudCallout">
            <a:avLst>
              <a:gd name="adj1" fmla="val 40810"/>
              <a:gd name="adj2" fmla="val 68242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reflection blurRad="6350" stA="50000" endA="300" endPos="38500" dist="508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感謝</a:t>
            </a:r>
            <a:r>
              <a:rPr lang="zh-TW" altLang="en-US" sz="3600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 </a:t>
            </a:r>
            <a:r>
              <a:rPr lang="zh-TW" altLang="en-US" sz="36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您的聆聽 </a:t>
            </a:r>
            <a:r>
              <a:rPr lang="en-US" altLang="zh-TW" sz="14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  <a:hlinkClick r:id="rId3"/>
              </a:rPr>
              <a:t>http://www.ceciwu.org.tw/index</a:t>
            </a:r>
            <a:r>
              <a:rPr lang="en-US" altLang="zh-TW" sz="1400" dirty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.</a:t>
            </a:r>
            <a:r>
              <a:rPr lang="en-US" altLang="zh-TW" sz="1400" dirty="0" smtClean="0">
                <a:solidFill>
                  <a:srgbClr val="FF66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aspx</a:t>
            </a:r>
          </a:p>
          <a:p>
            <a:pPr algn="ctr"/>
            <a:r>
              <a:rPr lang="zh-TW" altLang="en-US" sz="2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台灣世曦工會會員同仁</a:t>
            </a:r>
            <a:endParaRPr lang="en-US" altLang="zh-TW" sz="28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algn="ctr"/>
            <a:r>
              <a:rPr lang="zh-TW" altLang="en-US" sz="28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的共同聲音</a:t>
            </a:r>
            <a:endParaRPr lang="en-US" altLang="zh-TW" sz="2800" dirty="0" smtClean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algn="ctr"/>
            <a:r>
              <a:rPr lang="en-US" altLang="zh-TW" sz="1400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2016-Nov-16</a:t>
            </a:r>
            <a:endParaRPr lang="zh-TW" altLang="en-US" sz="1400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356" y="284671"/>
            <a:ext cx="1871572" cy="1403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864" y="4633900"/>
            <a:ext cx="270779" cy="35217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副標題 2"/>
          <p:cNvSpPr txBox="1">
            <a:spLocks/>
          </p:cNvSpPr>
          <p:nvPr/>
        </p:nvSpPr>
        <p:spPr>
          <a:xfrm rot="21420000">
            <a:off x="870099" y="6032806"/>
            <a:ext cx="7457054" cy="480254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0" y="6280832"/>
            <a:ext cx="9143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2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勘亭流" panose="03000809000000000000" pitchFamily="65" charset="-120"/>
                <a:ea typeface="華康勘亭流" panose="03000809000000000000" pitchFamily="65" charset="-120"/>
              </a:rPr>
              <a:t>台灣世曦工程顧問股份有限公司 企業工會</a:t>
            </a:r>
          </a:p>
        </p:txBody>
      </p:sp>
    </p:spTree>
    <p:extLst>
      <p:ext uri="{BB962C8B-B14F-4D97-AF65-F5344CB8AC3E}">
        <p14:creationId xmlns:p14="http://schemas.microsoft.com/office/powerpoint/2010/main" val="62641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87000" y="2319570"/>
            <a:ext cx="702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組  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織  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架  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endParaRPr lang="en-US" altLang="zh-TW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構</a:t>
            </a:r>
            <a:endParaRPr lang="zh-TW" altLang="en-US" sz="3200" dirty="0">
              <a:solidFill>
                <a:srgbClr val="C00000"/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2487512" y="1629000"/>
            <a:ext cx="2441649" cy="786481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會員</a:t>
            </a:r>
            <a:r>
              <a:rPr lang="en-US" altLang="zh-TW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〈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代表</a:t>
            </a:r>
            <a:r>
              <a:rPr lang="en-US" altLang="zh-TW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〉</a:t>
            </a:r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大會</a:t>
            </a:r>
            <a:endParaRPr lang="en-US" altLang="zh-TW" sz="20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會員代表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80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2475630" y="2644456"/>
            <a:ext cx="2438843" cy="79996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 事 會</a:t>
            </a:r>
            <a:endParaRPr lang="en-US" altLang="zh-TW" sz="20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理事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9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  <a:endParaRPr lang="en-US" altLang="zh-TW" sz="1400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含常務理事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名及理事長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2475630" y="3691789"/>
            <a:ext cx="2438385" cy="814202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 事 長</a:t>
            </a:r>
            <a:endParaRPr lang="en-US" altLang="zh-TW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現任 林志權</a:t>
            </a:r>
          </a:p>
        </p:txBody>
      </p:sp>
      <p:sp>
        <p:nvSpPr>
          <p:cNvPr id="32" name="圓角矩形 31"/>
          <p:cNvSpPr/>
          <p:nvPr/>
        </p:nvSpPr>
        <p:spPr>
          <a:xfrm>
            <a:off x="2466119" y="4682587"/>
            <a:ext cx="2457163" cy="83794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總 幹 事</a:t>
            </a:r>
            <a:endParaRPr lang="en-US" altLang="zh-TW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兼職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33" name="圓角矩形 32"/>
          <p:cNvSpPr/>
          <p:nvPr/>
        </p:nvSpPr>
        <p:spPr>
          <a:xfrm>
            <a:off x="2456614" y="5747044"/>
            <a:ext cx="2457163" cy="78695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財務幹事</a:t>
            </a:r>
            <a:endParaRPr lang="en-US" altLang="zh-TW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兼職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34" name="向下箭號 33"/>
          <p:cNvSpPr/>
          <p:nvPr/>
        </p:nvSpPr>
        <p:spPr>
          <a:xfrm>
            <a:off x="3534875" y="2439000"/>
            <a:ext cx="298003" cy="188209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5" name="向下箭號 34"/>
          <p:cNvSpPr/>
          <p:nvPr/>
        </p:nvSpPr>
        <p:spPr>
          <a:xfrm>
            <a:off x="3515309" y="3474000"/>
            <a:ext cx="298003" cy="188209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6" name="向下箭號 35"/>
          <p:cNvSpPr/>
          <p:nvPr/>
        </p:nvSpPr>
        <p:spPr>
          <a:xfrm>
            <a:off x="3501856" y="4509000"/>
            <a:ext cx="298003" cy="203463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7" name="向下箭號 36"/>
          <p:cNvSpPr/>
          <p:nvPr/>
        </p:nvSpPr>
        <p:spPr>
          <a:xfrm>
            <a:off x="3510418" y="5544000"/>
            <a:ext cx="298003" cy="188209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38" name="圓角矩形 37"/>
          <p:cNvSpPr/>
          <p:nvPr/>
        </p:nvSpPr>
        <p:spPr>
          <a:xfrm>
            <a:off x="5399837" y="2671152"/>
            <a:ext cx="2457163" cy="792290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監 事 會</a:t>
            </a:r>
            <a:endParaRPr lang="en-US" altLang="zh-TW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監事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3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名，含常務監事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40" name="圓角矩形 39"/>
          <p:cNvSpPr/>
          <p:nvPr/>
        </p:nvSpPr>
        <p:spPr>
          <a:xfrm>
            <a:off x="5397043" y="4689000"/>
            <a:ext cx="2428066" cy="798255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秘  書</a:t>
            </a:r>
            <a:endParaRPr lang="en-US" altLang="zh-TW" b="1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全職秘書</a:t>
            </a:r>
            <a:r>
              <a:rPr lang="en-US" altLang="zh-TW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</a:t>
            </a:r>
            <a:r>
              <a:rPr lang="zh-TW" altLang="en-US" sz="14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名</a:t>
            </a:r>
          </a:p>
        </p:txBody>
      </p:sp>
      <p:sp>
        <p:nvSpPr>
          <p:cNvPr id="45" name="圓角矩形 44"/>
          <p:cNvSpPr/>
          <p:nvPr/>
        </p:nvSpPr>
        <p:spPr>
          <a:xfrm>
            <a:off x="4977000" y="3018748"/>
            <a:ext cx="360000" cy="5025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46" name="圓角矩形 45"/>
          <p:cNvSpPr/>
          <p:nvPr/>
        </p:nvSpPr>
        <p:spPr>
          <a:xfrm>
            <a:off x="4977000" y="5094000"/>
            <a:ext cx="360000" cy="5025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28178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台灣世曦工程顧問</a:t>
            </a:r>
            <a:r>
              <a:rPr lang="zh-TW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股份有限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公司</a:t>
            </a:r>
            <a:endParaRPr lang="en-US" altLang="zh-TW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企業工會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endParaRPr lang="en-US" altLang="zh-TW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686175664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5" grpId="0" animBg="1"/>
      <p:bldP spid="4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www.taipower.com.tw/content/about/images/sus/07_04/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8767" y="2382161"/>
            <a:ext cx="1645488" cy="159422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655204" y="2074838"/>
            <a:ext cx="7402532" cy="4329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 事 長 ：林志權先生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常務理事：潘建鴻先生、張正育先生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理       事：王宗駿先生、湯允中先生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             陳永儒先生、顏彬任先生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</a:pPr>
            <a:r>
              <a:rPr lang="en-US" altLang="zh-TW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</a:t>
            </a: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        那志齊先生、朱坤煌先生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常務監事：馬世芳小姐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監       事：邱奕堅先生、焦碧玲小姐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總 幹 事 ：柯璧真小姐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財會幹事：施玲敏小姐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秘       書：溫福連小姐</a:t>
            </a:r>
            <a:endParaRPr lang="en-US" altLang="zh-TW" sz="2200" dirty="0">
              <a:solidFill>
                <a:srgbClr val="0066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>
              <a:spcBef>
                <a:spcPts val="225"/>
              </a:spcBef>
              <a:spcAft>
                <a:spcPts val="225"/>
              </a:spcAft>
              <a:buClr>
                <a:srgbClr val="008000"/>
              </a:buClr>
              <a:buNone/>
            </a:pPr>
            <a:r>
              <a:rPr lang="en-US" altLang="zh-TW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(</a:t>
            </a:r>
            <a:r>
              <a:rPr lang="zh-TW" altLang="en-US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常務理事：潘建鴻先生為現任 福利委員會主委</a:t>
            </a:r>
            <a:r>
              <a:rPr lang="en-US" altLang="zh-TW" sz="2200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)</a:t>
            </a:r>
          </a:p>
        </p:txBody>
      </p:sp>
      <p:sp>
        <p:nvSpPr>
          <p:cNvPr id="4" name="矩形 3"/>
          <p:cNvSpPr/>
          <p:nvPr/>
        </p:nvSpPr>
        <p:spPr>
          <a:xfrm>
            <a:off x="0" y="293759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台灣世曦工程顧問</a:t>
            </a:r>
            <a:r>
              <a:rPr lang="zh-TW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股份有限</a:t>
            </a:r>
            <a:r>
              <a:rPr lang="zh-TW" altLang="zh-TW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公司</a:t>
            </a:r>
            <a:endParaRPr lang="en-US" altLang="zh-TW" sz="32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企業</a:t>
            </a:r>
            <a:r>
              <a:rPr lang="zh-TW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工會</a:t>
            </a:r>
            <a:endParaRPr lang="en-US" altLang="zh-TW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第三屆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幹部</a:t>
            </a:r>
            <a:endParaRPr lang="zh-TW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656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1" y="976566"/>
            <a:ext cx="91440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zh-TW" altLang="en-US" sz="2700" b="1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  勞動部促成世曦勞資雙方簽訂</a:t>
            </a:r>
            <a:r>
              <a:rPr lang="zh-TW" altLang="en-US" sz="900" b="1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sz="32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團體協約 </a:t>
            </a:r>
            <a:endParaRPr lang="zh-TW" altLang="en-US" sz="3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922047" y="1465157"/>
            <a:ext cx="6152945" cy="181872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1000">
                <a:schemeClr val="l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89398" y="4214304"/>
            <a:ext cx="4102254" cy="2154350"/>
            <a:chOff x="8560953" y="2110108"/>
            <a:chExt cx="3835953" cy="1812317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60953" y="2142968"/>
              <a:ext cx="3835953" cy="1779457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sp>
          <p:nvSpPr>
            <p:cNvPr id="16" name="流程圖: 匯合連接點 15"/>
            <p:cNvSpPr/>
            <p:nvPr/>
          </p:nvSpPr>
          <p:spPr>
            <a:xfrm flipV="1">
              <a:off x="9607161" y="2110108"/>
              <a:ext cx="1276182" cy="1312822"/>
            </a:xfrm>
            <a:prstGeom prst="flowChartSummingJunction">
              <a:avLst/>
            </a:prstGeom>
            <a:noFill/>
            <a:ln w="1270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華康特粗楷體(P)" panose="03000900000000000000" pitchFamily="66" charset="-120"/>
                <a:ea typeface="華康特粗楷體(P)" panose="03000900000000000000" pitchFamily="66" charset="-120"/>
              </a:endParaRPr>
            </a:p>
          </p:txBody>
        </p:sp>
      </p:grpSp>
      <p:sp>
        <p:nvSpPr>
          <p:cNvPr id="10" name="向下箭號 9"/>
          <p:cNvSpPr/>
          <p:nvPr/>
        </p:nvSpPr>
        <p:spPr>
          <a:xfrm>
            <a:off x="2678402" y="4066242"/>
            <a:ext cx="270139" cy="19718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77444" y="6140638"/>
            <a:ext cx="3416061" cy="2769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0066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賀陳部長北捷董事長任內積極推動團體協約簽定</a:t>
            </a: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3"/>
          <a:srcRect t="2839"/>
          <a:stretch/>
        </p:blipFill>
        <p:spPr>
          <a:xfrm>
            <a:off x="5024715" y="4253568"/>
            <a:ext cx="3334654" cy="1911078"/>
          </a:xfrm>
          <a:prstGeom prst="roundRect">
            <a:avLst>
              <a:gd name="adj" fmla="val 0"/>
            </a:avLst>
          </a:prstGeom>
          <a:ln w="666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8981" y="4770397"/>
            <a:ext cx="1043509" cy="111952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5363871" y="2411153"/>
            <a:ext cx="383860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勞資關係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伙伴</a:t>
            </a: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化</a:t>
            </a:r>
            <a:endParaRPr 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『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誠信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･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華康特粗楷體(P)" panose="03000900000000000000" pitchFamily="66" charset="-120"/>
              </a:rPr>
              <a:t>共榮</a:t>
            </a:r>
            <a:r>
              <a:rPr lang="zh-TW" sz="2000" b="1" kern="1200" dirty="0" smtClean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』化解</a:t>
            </a: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糾紛</a:t>
            </a:r>
            <a:endParaRPr 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穩定企業發展，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營造雙贏</a:t>
            </a:r>
            <a:endParaRPr 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"/>
              <a:tabLst>
                <a:tab pos="457200" algn="l"/>
              </a:tabLst>
            </a:pPr>
            <a:r>
              <a:rPr lang="zh-TW" sz="2000" b="1" kern="1200" dirty="0">
                <a:solidFill>
                  <a:srgbClr val="008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避免勞資對立，</a:t>
            </a:r>
            <a:r>
              <a:rPr lang="zh-TW" sz="2000" b="1" kern="1200" dirty="0">
                <a:solidFill>
                  <a:srgbClr val="C00000"/>
                </a:solidFill>
                <a:effectLst/>
                <a:latin typeface="新細明體" panose="02020500000000000000" pitchFamily="18" charset="-120"/>
                <a:ea typeface="華康特粗楷體(P)" panose="03000900000000000000" pitchFamily="66" charset="-120"/>
                <a:cs typeface="Times New Roman" panose="02020603050405020304" pitchFamily="18" charset="0"/>
              </a:rPr>
              <a:t>浪費社會成本</a:t>
            </a:r>
            <a:endParaRPr lang="zh-TW" sz="1200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565" y="1732477"/>
            <a:ext cx="4662762" cy="233483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矩形 16"/>
          <p:cNvSpPr/>
          <p:nvPr/>
        </p:nvSpPr>
        <p:spPr>
          <a:xfrm>
            <a:off x="1" y="326712"/>
            <a:ext cx="457200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   勞資關係現況</a:t>
            </a:r>
            <a:endParaRPr lang="zh-TW" altLang="en-US" sz="32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6"/>
          <a:srcRect l="3488"/>
          <a:stretch/>
        </p:blipFill>
        <p:spPr>
          <a:xfrm>
            <a:off x="5697816" y="1779540"/>
            <a:ext cx="675000" cy="547864"/>
          </a:xfrm>
          <a:prstGeom prst="roundRect">
            <a:avLst>
              <a:gd name="adj" fmla="val 50000"/>
            </a:avLst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9667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5825" y="1766956"/>
            <a:ext cx="6920801" cy="2977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5400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00CC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公司特性 ： 領導階層變動比員工頻繁</a:t>
            </a:r>
            <a:endParaRPr lang="en-US" altLang="zh-TW" sz="2800" b="1" dirty="0">
              <a:solidFill>
                <a:srgbClr val="0000CC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540000">
              <a:lnSpc>
                <a:spcPts val="4500"/>
              </a:lnSpc>
              <a:buFont typeface="Wingdings" panose="05000000000000000000" pitchFamily="2" charset="2"/>
              <a:buChar char="Ø"/>
            </a:pPr>
            <a:endParaRPr lang="en-US" altLang="zh-TW" sz="2800" b="1" dirty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5400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歷史</a:t>
            </a:r>
            <a:r>
              <a:rPr lang="zh-TW" altLang="en-US" sz="2800" b="1" dirty="0" smtClean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警惕 </a:t>
            </a:r>
            <a:r>
              <a:rPr lang="en-US" altLang="zh-TW" sz="2800" b="1" dirty="0" smtClean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r>
              <a:rPr lang="zh-TW" altLang="en-US" sz="2800" b="1" dirty="0" smtClean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</a:t>
            </a:r>
            <a:endParaRPr lang="en-US" altLang="zh-TW" sz="2800" b="1" dirty="0">
              <a:solidFill>
                <a:srgbClr val="C00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540000">
              <a:lnSpc>
                <a:spcPts val="4500"/>
              </a:lnSpc>
              <a:buFont typeface="Wingdings" panose="05000000000000000000" pitchFamily="2" charset="2"/>
              <a:buChar char="Ø"/>
            </a:pPr>
            <a:endParaRPr lang="en-US" altLang="zh-TW" sz="2800" b="1" dirty="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540000">
              <a:lnSpc>
                <a:spcPts val="4500"/>
              </a:lnSpc>
              <a:buFont typeface="Wingdings" panose="05000000000000000000" pitchFamily="2" charset="2"/>
              <a:buChar char="Ø"/>
            </a:pPr>
            <a:r>
              <a:rPr lang="zh-TW" altLang="en-US" sz="28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永續經營的使命 </a:t>
            </a:r>
            <a:r>
              <a:rPr lang="en-US" altLang="zh-TW" sz="2800" b="1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:</a:t>
            </a:r>
            <a:endParaRPr lang="en-US" altLang="zh-TW" sz="28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369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台灣世曦 需要團體協約的理由</a:t>
            </a:r>
            <a:endParaRPr lang="en-US" altLang="zh-TW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151" y="2515197"/>
            <a:ext cx="2000661" cy="118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www.businessethics.org.tw/files/CB_InnerBanner/IB_Pic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89" y="5006603"/>
            <a:ext cx="6093906" cy="160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4429461" y="737625"/>
            <a:ext cx="4714539" cy="297731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1000">
                <a:schemeClr val="l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13" name="Picture 10" descr="http://pic.pimg.tw/raindog/b3a6c4607fc6ed92ade2a02126041b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17" y="1234496"/>
            <a:ext cx="1555277" cy="221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5488" y="3787151"/>
            <a:ext cx="2268820" cy="1399998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94093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309711" y="1179000"/>
            <a:ext cx="4834289" cy="202967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21000">
                <a:schemeClr val="lt1">
                  <a:alpha val="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26727" y="1945594"/>
            <a:ext cx="7536769" cy="2608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102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 </a:t>
            </a: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勞動部專案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安排講師群赴公司輔導促成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以</a:t>
            </a: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台北市政府頒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範本，依本公司經營特色微調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未變更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現行公司規章與勞動契約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員工對企業</a:t>
            </a: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穩定經營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的期待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103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</a:t>
            </a: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11</a:t>
            </a:r>
            <a:r>
              <a:rPr lang="zh-TW" altLang="en-US" sz="2000" b="1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月啟動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協商，</a:t>
            </a: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105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年</a:t>
            </a: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6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月</a:t>
            </a:r>
            <a:r>
              <a:rPr lang="en-US" altLang="zh-TW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28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日簽訂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marL="428625" indent="-42862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保護資方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也</a:t>
            </a:r>
            <a:r>
              <a:rPr lang="zh-TW" altLang="en-US" sz="2000" b="1" dirty="0">
                <a:solidFill>
                  <a:srgbClr val="C0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保護勞方</a:t>
            </a:r>
            <a:r>
              <a:rPr lang="zh-TW" altLang="en-US" sz="2000" b="1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，雙贏的橋梁</a:t>
            </a:r>
            <a:endParaRPr lang="en-US" altLang="zh-TW" sz="2000" b="1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774000"/>
            <a:ext cx="9144000" cy="58477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zh-TW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   </a:t>
            </a:r>
            <a:r>
              <a:rPr lang="zh-TW" altLang="en-US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</a:t>
            </a:r>
            <a:r>
              <a:rPr lang="zh-TW" altLang="en-US" sz="32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曦團體協約  </a:t>
            </a:r>
            <a:r>
              <a:rPr lang="zh-TW" alt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媒體正面肯定 提升企業形象  </a:t>
            </a:r>
            <a:endParaRPr lang="en-US" altLang="zh-TW" sz="2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040" y="5307179"/>
            <a:ext cx="1536044" cy="10343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710" y="2820839"/>
            <a:ext cx="2914829" cy="38738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70650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2206183" y="3288151"/>
            <a:ext cx="6607067" cy="63584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乙方欲降低與甲方會員</a:t>
            </a:r>
            <a:r>
              <a:rPr lang="zh-TW" altLang="zh-TW" b="1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勞動條件及福利</a:t>
            </a:r>
            <a:r>
              <a:rPr lang="zh-TW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之相關制度時應進行團體協商，乙方不得藉故拒絕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9788" y="1375259"/>
            <a:ext cx="794944" cy="628050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754415" y="3390258"/>
            <a:ext cx="1445102" cy="437894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團協</a:t>
            </a:r>
            <a:r>
              <a:rPr lang="zh-TW" altLang="zh-TW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第十六條</a:t>
            </a:r>
            <a:r>
              <a:rPr lang="en-US" altLang="zh-TW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endParaRPr lang="zh-TW" altLang="zh-TW" sz="1500" dirty="0">
              <a:solidFill>
                <a:srgbClr val="A5002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0" y="6840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7176" algn="ctr"/>
            <a:r>
              <a:rPr lang="zh-TW" altLang="zh-TW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團體協約</a:t>
            </a:r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以法律約束勞資雙方 誠信經營</a:t>
            </a:r>
            <a:endParaRPr lang="zh-TW" altLang="zh-TW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7384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</a:t>
            </a:r>
            <a:r>
              <a:rPr lang="zh-TW" alt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曦團體協約重點條文 </a:t>
            </a:r>
            <a:endParaRPr lang="zh-TW" altLang="en-US" sz="2800" dirty="0">
              <a:solidFill>
                <a:srgbClr val="C00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2198250" y="2240194"/>
            <a:ext cx="6615000" cy="646202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050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</a:t>
            </a:r>
            <a:r>
              <a:rPr lang="zh-TW" altLang="en-US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雙方</a:t>
            </a:r>
            <a:r>
              <a:rPr lang="zh-TW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約定之勞動條件，乙方不得適用於</a:t>
            </a:r>
            <a:r>
              <a:rPr lang="zh-TW" altLang="zh-TW" b="1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不具會員資格之勞工</a:t>
            </a:r>
            <a:r>
              <a:rPr lang="en-US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747000" y="2368717"/>
            <a:ext cx="1451250" cy="41917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團協</a:t>
            </a:r>
            <a:r>
              <a:rPr lang="zh-TW" altLang="zh-TW" sz="1500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第六條</a:t>
            </a:r>
            <a:r>
              <a:rPr lang="zh-TW" altLang="en-US" sz="1500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</a:t>
            </a:r>
            <a:endParaRPr lang="en-US" altLang="zh-TW" sz="1500" dirty="0">
              <a:solidFill>
                <a:srgbClr val="990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55329" y="5656637"/>
            <a:ext cx="1577921" cy="492705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團協</a:t>
            </a:r>
            <a:r>
              <a:rPr lang="zh-TW" altLang="zh-TW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第二十九條</a:t>
            </a:r>
            <a:endParaRPr lang="en-US" altLang="zh-TW" sz="1500" dirty="0">
              <a:solidFill>
                <a:srgbClr val="A50021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2232000" y="5553036"/>
            <a:ext cx="6581250" cy="71096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乙方</a:t>
            </a:r>
            <a:r>
              <a:rPr lang="en-US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  <a:r>
              <a:rPr lang="zh-TW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致須資遣甲方會員時，應事先將資遣名單、理由、基準及作業方式等向甲方</a:t>
            </a:r>
            <a:r>
              <a:rPr lang="zh-TW" altLang="zh-TW" b="1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協商</a:t>
            </a:r>
            <a:r>
              <a:rPr lang="en-US" altLang="zh-TW" dirty="0">
                <a:solidFill>
                  <a:srgbClr val="990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757492" y="4488638"/>
            <a:ext cx="1575758" cy="494370"/>
          </a:xfrm>
          <a:prstGeom prst="round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團協</a:t>
            </a:r>
            <a:r>
              <a:rPr lang="zh-TW" altLang="zh-TW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第二十三條</a:t>
            </a:r>
            <a:r>
              <a:rPr lang="en-US" altLang="zh-TW" sz="1500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  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2226300" y="4385351"/>
            <a:ext cx="6586951" cy="708649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甲方會員之工資，依乙方規定之標準發給</a:t>
            </a:r>
            <a:r>
              <a:rPr lang="en-US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  <a:r>
              <a:rPr lang="zh-TW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不得對甲方會員不利之變更</a:t>
            </a:r>
            <a:r>
              <a:rPr lang="en-US" altLang="zh-TW" dirty="0">
                <a:solidFill>
                  <a:srgbClr val="A50021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…</a:t>
            </a: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04368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7" grpId="0" animBg="1"/>
      <p:bldP spid="18" grpId="0"/>
      <p:bldP spid="19" grpId="0"/>
      <p:bldP spid="25" grpId="0" animBg="1"/>
      <p:bldP spid="27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1845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台灣世曦</a:t>
            </a:r>
            <a:r>
              <a:rPr lang="zh-TW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公司 與 世</a:t>
            </a:r>
            <a:r>
              <a:rPr lang="zh-TW" alt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曦</a:t>
            </a:r>
            <a:r>
              <a:rPr lang="zh-TW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工會</a:t>
            </a:r>
            <a:endParaRPr lang="en-US" altLang="zh-TW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  <a:p>
            <a:pPr algn="ctr"/>
            <a:r>
              <a:rPr lang="zh-TW" altLang="en-US" sz="32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勞資關係評估 </a:t>
            </a:r>
            <a:endParaRPr lang="en-US" altLang="zh-TW" sz="32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71242" y="2211923"/>
            <a:ext cx="7786493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>
              <a:lnSpc>
                <a:spcPts val="2250"/>
              </a:lnSpc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穩定良性</a:t>
            </a:r>
            <a:r>
              <a:rPr lang="zh-TW" altLang="en-US" sz="2800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互動，尚未</a:t>
            </a:r>
            <a:r>
              <a:rPr lang="zh-TW" altLang="en-US" sz="2800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發生需</a:t>
            </a:r>
            <a:r>
              <a:rPr lang="zh-TW" altLang="en-US" sz="2800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調解</a:t>
            </a:r>
            <a:r>
              <a:rPr lang="zh-TW" altLang="en-US" sz="2800" dirty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、</a:t>
            </a:r>
            <a:r>
              <a:rPr lang="zh-TW" altLang="en-US" sz="2800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仲裁案例</a:t>
            </a:r>
            <a:endParaRPr lang="en-US" altLang="zh-TW" sz="2800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318488" y="3632572"/>
            <a:ext cx="7252173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ts val="2250"/>
              </a:lnSpc>
              <a:buFont typeface="Wingdings" panose="05000000000000000000" pitchFamily="2" charset="2"/>
              <a:buChar char="Ø"/>
            </a:pPr>
            <a:r>
              <a:rPr lang="zh-TW" altLang="en-US" sz="2800" b="1" u="sng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一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、舊制</a:t>
            </a:r>
            <a:r>
              <a:rPr lang="zh-TW" altLang="en-US" sz="2800" b="1" u="sng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勞退金結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清</a:t>
            </a:r>
            <a:r>
              <a:rPr lang="zh-TW" altLang="en-US" sz="2800" b="1" u="sng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與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薪資</a:t>
            </a:r>
            <a:r>
              <a:rPr lang="zh-TW" altLang="en-US" sz="2800" b="1" u="sng" dirty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結構</a:t>
            </a:r>
            <a:r>
              <a:rPr lang="zh-TW" altLang="en-US" sz="2800" b="1" u="sng" dirty="0" smtClean="0">
                <a:solidFill>
                  <a:srgbClr val="C00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調整</a:t>
            </a:r>
            <a:endParaRPr lang="zh-TW" altLang="en-US" sz="2800" b="1" u="sng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457200" indent="-457200">
              <a:lnSpc>
                <a:spcPts val="2250"/>
              </a:lnSpc>
              <a:buFont typeface="Wingdings" panose="05000000000000000000" pitchFamily="2" charset="2"/>
              <a:buChar char="Ø"/>
            </a:pPr>
            <a:endParaRPr lang="en-US" altLang="zh-TW" sz="2800" b="1" u="sng" dirty="0">
              <a:solidFill>
                <a:srgbClr val="C00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  <a:p>
            <a:pPr marL="457200" indent="-457200">
              <a:lnSpc>
                <a:spcPts val="2250"/>
              </a:lnSpc>
              <a:buFont typeface="Wingdings" panose="05000000000000000000" pitchFamily="2" charset="2"/>
              <a:buChar char="Ø"/>
            </a:pPr>
            <a:r>
              <a:rPr lang="zh-TW" altLang="en-US" sz="2800" b="1" u="sng" dirty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二</a:t>
            </a:r>
            <a:r>
              <a:rPr lang="zh-TW" altLang="en-US" sz="2800" b="1" u="sng" dirty="0" smtClean="0">
                <a:solidFill>
                  <a:srgbClr val="0000CC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、勞工董事</a:t>
            </a:r>
            <a:endParaRPr lang="en-US" altLang="zh-TW" sz="2800" b="1" u="sng" dirty="0">
              <a:solidFill>
                <a:srgbClr val="0000CC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72000" y="1666084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8000"/>
                </a:solidFill>
                <a:latin typeface="華康特粗楷體(P)" panose="03000900000000000000" pitchFamily="66" charset="-120"/>
                <a:ea typeface="華康特粗楷體(P)" panose="03000900000000000000" pitchFamily="66" charset="-120"/>
              </a:rPr>
              <a:t>目前：   </a:t>
            </a:r>
            <a:endParaRPr lang="zh-TW" altLang="en-US" sz="2800" dirty="0">
              <a:solidFill>
                <a:srgbClr val="008000"/>
              </a:solidFill>
              <a:latin typeface="華康特粗楷體(P)" panose="03000900000000000000" pitchFamily="66" charset="-120"/>
              <a:ea typeface="華康特粗楷體(P)" panose="03000900000000000000" pitchFamily="66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01618" y="2967344"/>
            <a:ext cx="5245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008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亟待解決之重要</a:t>
            </a:r>
            <a:r>
              <a:rPr lang="zh-TW" altLang="en-US" sz="2800" dirty="0">
                <a:solidFill>
                  <a:srgbClr val="008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勞資</a:t>
            </a:r>
            <a:r>
              <a:rPr lang="zh-TW" altLang="en-US" sz="2800" dirty="0" smtClean="0">
                <a:solidFill>
                  <a:srgbClr val="008000"/>
                </a:solidFill>
                <a:latin typeface="華康勘亭流" panose="03000809000000000000" pitchFamily="65" charset="-120"/>
                <a:ea typeface="華康勘亭流" panose="03000809000000000000" pitchFamily="65" charset="-120"/>
              </a:rPr>
              <a:t>議題：</a:t>
            </a:r>
            <a:endParaRPr lang="zh-TW" altLang="en-US" sz="2800" dirty="0">
              <a:solidFill>
                <a:srgbClr val="008000"/>
              </a:solidFill>
              <a:latin typeface="華康勘亭流" panose="03000809000000000000" pitchFamily="65" charset="-120"/>
              <a:ea typeface="華康勘亭流" panose="03000809000000000000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840" y="6366294"/>
            <a:ext cx="358160" cy="46582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687" y="4382213"/>
            <a:ext cx="1984207" cy="2415400"/>
          </a:xfrm>
          <a:prstGeom prst="rect">
            <a:avLst/>
          </a:prstGeom>
        </p:spPr>
      </p:pic>
      <p:sp>
        <p:nvSpPr>
          <p:cNvPr id="4" name="雲朵形圖說文字 3"/>
          <p:cNvSpPr/>
          <p:nvPr/>
        </p:nvSpPr>
        <p:spPr>
          <a:xfrm>
            <a:off x="6461185" y="4261447"/>
            <a:ext cx="2355010" cy="759124"/>
          </a:xfrm>
          <a:prstGeom prst="cloudCallout">
            <a:avLst>
              <a:gd name="adj1" fmla="val -66987"/>
              <a:gd name="adj2" fmla="val 57598"/>
            </a:avLst>
          </a:prstGeom>
          <a:solidFill>
            <a:srgbClr val="FAB85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I‘m not</a:t>
            </a:r>
            <a:r>
              <a:rPr lang="zh-TW" alt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TW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fat</a:t>
            </a:r>
            <a:endParaRPr lang="zh-TW" alt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28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機器人">
  <a:themeElements>
    <a:clrScheme name="機器人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機器人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機器人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1A9F9826-882C-40B9-8F38-5A3B8CFD19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視差</Template>
  <TotalTime>2369</TotalTime>
  <Words>1586</Words>
  <Application>Microsoft Office PowerPoint</Application>
  <PresentationFormat>如螢幕大小 (4:3)</PresentationFormat>
  <Paragraphs>237</Paragraphs>
  <Slides>24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24</vt:i4>
      </vt:variant>
    </vt:vector>
  </HeadingPairs>
  <TitlesOfParts>
    <vt:vector size="39" baseType="lpstr">
      <vt:lpstr>華康POP1體W9</vt:lpstr>
      <vt:lpstr>華康特粗楷體</vt:lpstr>
      <vt:lpstr>華康特粗楷體(P)</vt:lpstr>
      <vt:lpstr>華康勘亭流</vt:lpstr>
      <vt:lpstr>華康隸書體W7(P)</vt:lpstr>
      <vt:lpstr>新細明體</vt:lpstr>
      <vt:lpstr>Arial</vt:lpstr>
      <vt:lpstr>Calibri</vt:lpstr>
      <vt:lpstr>Corbel</vt:lpstr>
      <vt:lpstr>Segoe UI</vt:lpstr>
      <vt:lpstr>Segoe UI Black</vt:lpstr>
      <vt:lpstr>Times New Roman</vt:lpstr>
      <vt:lpstr>Wingdings</vt:lpstr>
      <vt:lpstr>機器人</vt:lpstr>
      <vt:lpstr>多媒體項目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               爭取勞工董事!       讓中華顧問及交通部   聽到我們的聲音  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台灣世曦 團體協約 懶人包 </dc:title>
  <dc:creator>WU</dc:creator>
  <cp:lastModifiedBy>WU</cp:lastModifiedBy>
  <cp:revision>236</cp:revision>
  <cp:lastPrinted>2016-11-16T03:31:54Z</cp:lastPrinted>
  <dcterms:created xsi:type="dcterms:W3CDTF">2016-05-25T08:03:03Z</dcterms:created>
  <dcterms:modified xsi:type="dcterms:W3CDTF">2016-12-02T07:51:34Z</dcterms:modified>
</cp:coreProperties>
</file>